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59" r:id="rId5"/>
    <p:sldId id="261" r:id="rId6"/>
    <p:sldId id="263" r:id="rId7"/>
    <p:sldId id="286" r:id="rId8"/>
    <p:sldId id="287" r:id="rId9"/>
    <p:sldId id="288" r:id="rId10"/>
    <p:sldId id="289" r:id="rId11"/>
    <p:sldId id="293" r:id="rId12"/>
    <p:sldId id="290" r:id="rId13"/>
    <p:sldId id="291" r:id="rId14"/>
    <p:sldId id="292" r:id="rId15"/>
    <p:sldId id="294" r:id="rId16"/>
    <p:sldId id="296" r:id="rId17"/>
    <p:sldId id="297" r:id="rId18"/>
    <p:sldId id="298" r:id="rId19"/>
    <p:sldId id="299" r:id="rId20"/>
    <p:sldId id="300" r:id="rId21"/>
    <p:sldId id="301" r:id="rId22"/>
    <p:sldId id="302" r:id="rId23"/>
    <p:sldId id="303" r:id="rId24"/>
    <p:sldId id="304" r:id="rId25"/>
    <p:sldId id="305" r:id="rId26"/>
    <p:sldId id="306" r:id="rId27"/>
    <p:sldId id="307" r:id="rId28"/>
    <p:sldId id="308" r:id="rId29"/>
    <p:sldId id="309" r:id="rId30"/>
    <p:sldId id="310" r:id="rId31"/>
    <p:sldId id="312" r:id="rId32"/>
  </p:sldIdLst>
  <p:sldSz cx="11557000" cy="650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8"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A8E"/>
    <a:srgbClr val="505050"/>
    <a:srgbClr val="CCFFFF"/>
    <a:srgbClr val="91B163"/>
    <a:srgbClr val="2A3036"/>
    <a:srgbClr val="A2D6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18" autoAdjust="0"/>
    <p:restoredTop sz="72980" autoAdjust="0"/>
  </p:normalViewPr>
  <p:slideViewPr>
    <p:cSldViewPr>
      <p:cViewPr varScale="1">
        <p:scale>
          <a:sx n="70" d="100"/>
          <a:sy n="70" d="100"/>
        </p:scale>
        <p:origin x="1073" y="41"/>
      </p:cViewPr>
      <p:guideLst>
        <p:guide orient="horz" pos="2048"/>
        <p:guide pos="2880"/>
      </p:guideLst>
    </p:cSldViewPr>
  </p:slideViewPr>
  <p:outlineViewPr>
    <p:cViewPr>
      <p:scale>
        <a:sx n="33" d="100"/>
        <a:sy n="33" d="100"/>
      </p:scale>
      <p:origin x="0" y="-1173"/>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7ADF10-4D4B-42F1-B0F5-9DB401D54F4C}"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zh-CN" altLang="en-US"/>
        </a:p>
      </dgm:t>
    </dgm:pt>
    <dgm:pt modelId="{CF97A3E5-64D9-49C7-8103-FF0FDD1A63DE}">
      <dgm:prSet phldrT="[文本]"/>
      <dgm:spPr/>
      <dgm:t>
        <a:bodyPr/>
        <a:lstStyle/>
        <a:p>
          <a:r>
            <a:rPr lang="zh-CN" b="1" dirty="0">
              <a:latin typeface="微软雅黑" panose="020B0503020204020204" pitchFamily="34" charset="-122"/>
              <a:ea typeface="微软雅黑" panose="020B0503020204020204" pitchFamily="34" charset="-122"/>
            </a:rPr>
            <a:t>全卷积网络</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conv2d</a:t>
          </a:r>
          <a:r>
            <a:rPr lang="zh-CN" altLang="en-US" b="1" dirty="0">
              <a:latin typeface="微软雅黑" panose="020B0503020204020204" pitchFamily="34" charset="-122"/>
              <a:ea typeface="微软雅黑" panose="020B0503020204020204" pitchFamily="34" charset="-122"/>
            </a:rPr>
            <a:t>）</a:t>
          </a:r>
        </a:p>
      </dgm:t>
    </dgm:pt>
    <dgm:pt modelId="{60CC3C57-54AF-497D-BF91-1D9BDBB7A551}" type="parTrans" cxnId="{8C421ED8-5A83-46F8-A65D-2D29F6B9D6D2}">
      <dgm:prSet/>
      <dgm:spPr/>
      <dgm:t>
        <a:bodyPr/>
        <a:lstStyle/>
        <a:p>
          <a:endParaRPr lang="zh-CN" altLang="en-US">
            <a:latin typeface="微软雅黑" panose="020B0503020204020204" pitchFamily="34" charset="-122"/>
            <a:ea typeface="微软雅黑" panose="020B0503020204020204" pitchFamily="34" charset="-122"/>
          </a:endParaRPr>
        </a:p>
      </dgm:t>
    </dgm:pt>
    <dgm:pt modelId="{92BAB1F1-3795-4606-A9FB-7A4F6F82703A}" type="sibTrans" cxnId="{8C421ED8-5A83-46F8-A65D-2D29F6B9D6D2}">
      <dgm:prSet/>
      <dgm:spPr/>
      <dgm:t>
        <a:bodyPr/>
        <a:lstStyle/>
        <a:p>
          <a:endParaRPr lang="zh-CN" altLang="en-US">
            <a:latin typeface="微软雅黑" panose="020B0503020204020204" pitchFamily="34" charset="-122"/>
            <a:ea typeface="微软雅黑" panose="020B0503020204020204" pitchFamily="34" charset="-122"/>
          </a:endParaRPr>
        </a:p>
      </dgm:t>
    </dgm:pt>
    <dgm:pt modelId="{C3A2115F-FFA5-4C2A-92C0-06368F44910D}">
      <dgm:prSet phldrT="[文本]"/>
      <dgm:spPr/>
      <dgm:t>
        <a:bodyPr/>
        <a:lstStyle/>
        <a:p>
          <a:r>
            <a:rPr lang="zh-CN" dirty="0">
              <a:latin typeface="微软雅黑" panose="020B0503020204020204" pitchFamily="34" charset="-122"/>
              <a:ea typeface="微软雅黑" panose="020B0503020204020204" pitchFamily="34" charset="-122"/>
            </a:rPr>
            <a:t>倾向于在最顶层的卷积后消除全连接层</a:t>
          </a:r>
          <a:endParaRPr lang="zh-CN" altLang="en-US" dirty="0">
            <a:latin typeface="微软雅黑" panose="020B0503020204020204" pitchFamily="34" charset="-122"/>
            <a:ea typeface="微软雅黑" panose="020B0503020204020204" pitchFamily="34" charset="-122"/>
          </a:endParaRPr>
        </a:p>
      </dgm:t>
    </dgm:pt>
    <dgm:pt modelId="{A35F690D-9FE9-4202-BBD8-6BC356765CFD}" type="parTrans" cxnId="{7753E3E1-726F-42A1-8492-86EC4B59CEB9}">
      <dgm:prSet/>
      <dgm:spPr/>
      <dgm:t>
        <a:bodyPr/>
        <a:lstStyle/>
        <a:p>
          <a:endParaRPr lang="zh-CN" altLang="en-US">
            <a:latin typeface="微软雅黑" panose="020B0503020204020204" pitchFamily="34" charset="-122"/>
            <a:ea typeface="微软雅黑" panose="020B0503020204020204" pitchFamily="34" charset="-122"/>
          </a:endParaRPr>
        </a:p>
      </dgm:t>
    </dgm:pt>
    <dgm:pt modelId="{E7D34E9B-4BCD-417D-B366-592340371BFF}" type="sibTrans" cxnId="{7753E3E1-726F-42A1-8492-86EC4B59CEB9}">
      <dgm:prSet/>
      <dgm:spPr/>
      <dgm:t>
        <a:bodyPr/>
        <a:lstStyle/>
        <a:p>
          <a:endParaRPr lang="zh-CN" altLang="en-US">
            <a:latin typeface="微软雅黑" panose="020B0503020204020204" pitchFamily="34" charset="-122"/>
            <a:ea typeface="微软雅黑" panose="020B0503020204020204" pitchFamily="34" charset="-122"/>
          </a:endParaRPr>
        </a:p>
      </dgm:t>
    </dgm:pt>
    <dgm:pt modelId="{2D5CE7CA-E761-456B-B83F-ACE3201945BB}">
      <dgm:prSet phldrT="[文本]"/>
      <dgm:spPr/>
      <dgm:t>
        <a:bodyPr/>
        <a:lstStyle/>
        <a:p>
          <a:r>
            <a:rPr lang="zh-CN" dirty="0">
              <a:latin typeface="微软雅黑" panose="020B0503020204020204" pitchFamily="34" charset="-122"/>
              <a:ea typeface="微软雅黑" panose="020B0503020204020204" pitchFamily="34" charset="-122"/>
            </a:rPr>
            <a:t>批量</a:t>
          </a:r>
          <a:r>
            <a:rPr lang="zh-CN" altLang="en-US" dirty="0">
              <a:latin typeface="微软雅黑" panose="020B0503020204020204" pitchFamily="34" charset="-122"/>
              <a:ea typeface="微软雅黑" panose="020B0503020204020204" pitchFamily="34" charset="-122"/>
            </a:rPr>
            <a:t>标准</a:t>
          </a:r>
          <a:r>
            <a:rPr lang="zh-CN" dirty="0">
              <a:latin typeface="微软雅黑" panose="020B0503020204020204" pitchFamily="34" charset="-122"/>
              <a:ea typeface="微软雅黑" panose="020B0503020204020204" pitchFamily="34" charset="-122"/>
            </a:rPr>
            <a:t>化</a:t>
          </a:r>
          <a:r>
            <a:rPr lang="zh-CN" altLang="en-US" dirty="0">
              <a:latin typeface="微软雅黑" panose="020B0503020204020204" pitchFamily="34" charset="-122"/>
              <a:ea typeface="微软雅黑" panose="020B0503020204020204" pitchFamily="34" charset="-122"/>
            </a:rPr>
            <a:t>（</a:t>
          </a:r>
          <a:r>
            <a:rPr lang="en-US" dirty="0">
              <a:latin typeface="微软雅黑" panose="020B0503020204020204" pitchFamily="34" charset="-122"/>
              <a:ea typeface="微软雅黑" panose="020B0503020204020204" pitchFamily="34" charset="-122"/>
            </a:rPr>
            <a:t>Batch Normalization</a:t>
          </a:r>
          <a:r>
            <a:rPr lang="zh-CN" altLang="en-US" dirty="0">
              <a:latin typeface="微软雅黑" panose="020B0503020204020204" pitchFamily="34" charset="-122"/>
              <a:ea typeface="微软雅黑" panose="020B0503020204020204" pitchFamily="34" charset="-122"/>
            </a:rPr>
            <a:t>）</a:t>
          </a:r>
        </a:p>
      </dgm:t>
    </dgm:pt>
    <dgm:pt modelId="{0015E235-4E3D-4D20-9495-D8D8EFCD594C}" type="parTrans" cxnId="{D459EA5D-631C-4000-8C62-F0130FC09177}">
      <dgm:prSet/>
      <dgm:spPr/>
      <dgm:t>
        <a:bodyPr/>
        <a:lstStyle/>
        <a:p>
          <a:endParaRPr lang="zh-CN" altLang="en-US">
            <a:latin typeface="微软雅黑" panose="020B0503020204020204" pitchFamily="34" charset="-122"/>
            <a:ea typeface="微软雅黑" panose="020B0503020204020204" pitchFamily="34" charset="-122"/>
          </a:endParaRPr>
        </a:p>
      </dgm:t>
    </dgm:pt>
    <dgm:pt modelId="{975B5BB2-9B23-4DE0-8C7E-5D0F5ACCD249}" type="sibTrans" cxnId="{D459EA5D-631C-4000-8C62-F0130FC09177}">
      <dgm:prSet/>
      <dgm:spPr/>
      <dgm:t>
        <a:bodyPr/>
        <a:lstStyle/>
        <a:p>
          <a:endParaRPr lang="zh-CN" altLang="en-US">
            <a:latin typeface="微软雅黑" panose="020B0503020204020204" pitchFamily="34" charset="-122"/>
            <a:ea typeface="微软雅黑" panose="020B0503020204020204" pitchFamily="34" charset="-122"/>
          </a:endParaRPr>
        </a:p>
      </dgm:t>
    </dgm:pt>
    <dgm:pt modelId="{E1761600-44B3-4F0F-9A6F-173EEABC0000}" type="pres">
      <dgm:prSet presAssocID="{707ADF10-4D4B-42F1-B0F5-9DB401D54F4C}" presName="Name0" presStyleCnt="0">
        <dgm:presLayoutVars>
          <dgm:chMax val="7"/>
          <dgm:chPref val="7"/>
          <dgm:dir/>
        </dgm:presLayoutVars>
      </dgm:prSet>
      <dgm:spPr/>
    </dgm:pt>
    <dgm:pt modelId="{662E8258-781C-460D-A41B-9A8281BD2156}" type="pres">
      <dgm:prSet presAssocID="{707ADF10-4D4B-42F1-B0F5-9DB401D54F4C}" presName="Name1" presStyleCnt="0"/>
      <dgm:spPr/>
    </dgm:pt>
    <dgm:pt modelId="{5CEAB275-3280-4F36-9F1B-99D9AF860FAA}" type="pres">
      <dgm:prSet presAssocID="{707ADF10-4D4B-42F1-B0F5-9DB401D54F4C}" presName="cycle" presStyleCnt="0"/>
      <dgm:spPr/>
    </dgm:pt>
    <dgm:pt modelId="{705D6EB4-6999-4670-8FF0-B0BC9A0300D7}" type="pres">
      <dgm:prSet presAssocID="{707ADF10-4D4B-42F1-B0F5-9DB401D54F4C}" presName="srcNode" presStyleLbl="node1" presStyleIdx="0" presStyleCnt="3"/>
      <dgm:spPr/>
    </dgm:pt>
    <dgm:pt modelId="{D4594455-F5B6-4E93-8FD7-2123C8E90EFA}" type="pres">
      <dgm:prSet presAssocID="{707ADF10-4D4B-42F1-B0F5-9DB401D54F4C}" presName="conn" presStyleLbl="parChTrans1D2" presStyleIdx="0" presStyleCnt="1"/>
      <dgm:spPr/>
    </dgm:pt>
    <dgm:pt modelId="{E0FB9F09-0266-4856-8E09-2278B21A4D9A}" type="pres">
      <dgm:prSet presAssocID="{707ADF10-4D4B-42F1-B0F5-9DB401D54F4C}" presName="extraNode" presStyleLbl="node1" presStyleIdx="0" presStyleCnt="3"/>
      <dgm:spPr/>
    </dgm:pt>
    <dgm:pt modelId="{D84E31D7-3AB5-4DA8-B06D-CB375C658C6F}" type="pres">
      <dgm:prSet presAssocID="{707ADF10-4D4B-42F1-B0F5-9DB401D54F4C}" presName="dstNode" presStyleLbl="node1" presStyleIdx="0" presStyleCnt="3"/>
      <dgm:spPr/>
    </dgm:pt>
    <dgm:pt modelId="{59101AF2-326F-4DC5-BB91-7246E39D547C}" type="pres">
      <dgm:prSet presAssocID="{CF97A3E5-64D9-49C7-8103-FF0FDD1A63DE}" presName="text_1" presStyleLbl="node1" presStyleIdx="0" presStyleCnt="3">
        <dgm:presLayoutVars>
          <dgm:bulletEnabled val="1"/>
        </dgm:presLayoutVars>
      </dgm:prSet>
      <dgm:spPr/>
    </dgm:pt>
    <dgm:pt modelId="{B1EE07EB-4261-432B-9F07-44DDDFCA48CF}" type="pres">
      <dgm:prSet presAssocID="{CF97A3E5-64D9-49C7-8103-FF0FDD1A63DE}" presName="accent_1" presStyleCnt="0"/>
      <dgm:spPr/>
    </dgm:pt>
    <dgm:pt modelId="{28338359-DA76-4BE8-9CE1-FA61813CB5B3}" type="pres">
      <dgm:prSet presAssocID="{CF97A3E5-64D9-49C7-8103-FF0FDD1A63DE}" presName="accentRepeatNode" presStyleLbl="solidFgAcc1" presStyleIdx="0" presStyleCnt="3"/>
      <dgm:spPr/>
    </dgm:pt>
    <dgm:pt modelId="{9402C103-A10D-44B1-939E-8CF08E358907}" type="pres">
      <dgm:prSet presAssocID="{C3A2115F-FFA5-4C2A-92C0-06368F44910D}" presName="text_2" presStyleLbl="node1" presStyleIdx="1" presStyleCnt="3">
        <dgm:presLayoutVars>
          <dgm:bulletEnabled val="1"/>
        </dgm:presLayoutVars>
      </dgm:prSet>
      <dgm:spPr/>
    </dgm:pt>
    <dgm:pt modelId="{8B325DDD-BC59-4AA9-B642-58A93896DF8F}" type="pres">
      <dgm:prSet presAssocID="{C3A2115F-FFA5-4C2A-92C0-06368F44910D}" presName="accent_2" presStyleCnt="0"/>
      <dgm:spPr/>
    </dgm:pt>
    <dgm:pt modelId="{7BE2862E-6BA9-4241-9C98-92838E4F1FC0}" type="pres">
      <dgm:prSet presAssocID="{C3A2115F-FFA5-4C2A-92C0-06368F44910D}" presName="accentRepeatNode" presStyleLbl="solidFgAcc1" presStyleIdx="1" presStyleCnt="3"/>
      <dgm:spPr/>
    </dgm:pt>
    <dgm:pt modelId="{A958CD41-4827-46FA-AE03-B641629DB1B0}" type="pres">
      <dgm:prSet presAssocID="{2D5CE7CA-E761-456B-B83F-ACE3201945BB}" presName="text_3" presStyleLbl="node1" presStyleIdx="2" presStyleCnt="3">
        <dgm:presLayoutVars>
          <dgm:bulletEnabled val="1"/>
        </dgm:presLayoutVars>
      </dgm:prSet>
      <dgm:spPr/>
    </dgm:pt>
    <dgm:pt modelId="{EE2BEE97-79EE-4BD8-BE5E-2175E7DCE770}" type="pres">
      <dgm:prSet presAssocID="{2D5CE7CA-E761-456B-B83F-ACE3201945BB}" presName="accent_3" presStyleCnt="0"/>
      <dgm:spPr/>
    </dgm:pt>
    <dgm:pt modelId="{45A066BF-10B5-4B95-B6AF-E6E3ED573E68}" type="pres">
      <dgm:prSet presAssocID="{2D5CE7CA-E761-456B-B83F-ACE3201945BB}" presName="accentRepeatNode" presStyleLbl="solidFgAcc1" presStyleIdx="2" presStyleCnt="3"/>
      <dgm:spPr/>
    </dgm:pt>
  </dgm:ptLst>
  <dgm:cxnLst>
    <dgm:cxn modelId="{8F039D33-5721-481E-BC8E-323C95CEE929}" type="presOf" srcId="{707ADF10-4D4B-42F1-B0F5-9DB401D54F4C}" destId="{E1761600-44B3-4F0F-9A6F-173EEABC0000}" srcOrd="0" destOrd="0" presId="urn:microsoft.com/office/officeart/2008/layout/VerticalCurvedList"/>
    <dgm:cxn modelId="{D459EA5D-631C-4000-8C62-F0130FC09177}" srcId="{707ADF10-4D4B-42F1-B0F5-9DB401D54F4C}" destId="{2D5CE7CA-E761-456B-B83F-ACE3201945BB}" srcOrd="2" destOrd="0" parTransId="{0015E235-4E3D-4D20-9495-D8D8EFCD594C}" sibTransId="{975B5BB2-9B23-4DE0-8C7E-5D0F5ACCD249}"/>
    <dgm:cxn modelId="{19372164-65AB-4402-AF53-1D083CD304E7}" type="presOf" srcId="{2D5CE7CA-E761-456B-B83F-ACE3201945BB}" destId="{A958CD41-4827-46FA-AE03-B641629DB1B0}" srcOrd="0" destOrd="0" presId="urn:microsoft.com/office/officeart/2008/layout/VerticalCurvedList"/>
    <dgm:cxn modelId="{946CD36B-3667-44A6-B4BC-7C00EB810226}" type="presOf" srcId="{CF97A3E5-64D9-49C7-8103-FF0FDD1A63DE}" destId="{59101AF2-326F-4DC5-BB91-7246E39D547C}" srcOrd="0" destOrd="0" presId="urn:microsoft.com/office/officeart/2008/layout/VerticalCurvedList"/>
    <dgm:cxn modelId="{F497B979-B1BF-4CCF-88C4-74A94BBC6CEA}" type="presOf" srcId="{C3A2115F-FFA5-4C2A-92C0-06368F44910D}" destId="{9402C103-A10D-44B1-939E-8CF08E358907}" srcOrd="0" destOrd="0" presId="urn:microsoft.com/office/officeart/2008/layout/VerticalCurvedList"/>
    <dgm:cxn modelId="{7FF4B2A4-60DD-4FC4-B494-55463883DBA9}" type="presOf" srcId="{92BAB1F1-3795-4606-A9FB-7A4F6F82703A}" destId="{D4594455-F5B6-4E93-8FD7-2123C8E90EFA}" srcOrd="0" destOrd="0" presId="urn:microsoft.com/office/officeart/2008/layout/VerticalCurvedList"/>
    <dgm:cxn modelId="{8C421ED8-5A83-46F8-A65D-2D29F6B9D6D2}" srcId="{707ADF10-4D4B-42F1-B0F5-9DB401D54F4C}" destId="{CF97A3E5-64D9-49C7-8103-FF0FDD1A63DE}" srcOrd="0" destOrd="0" parTransId="{60CC3C57-54AF-497D-BF91-1D9BDBB7A551}" sibTransId="{92BAB1F1-3795-4606-A9FB-7A4F6F82703A}"/>
    <dgm:cxn modelId="{7753E3E1-726F-42A1-8492-86EC4B59CEB9}" srcId="{707ADF10-4D4B-42F1-B0F5-9DB401D54F4C}" destId="{C3A2115F-FFA5-4C2A-92C0-06368F44910D}" srcOrd="1" destOrd="0" parTransId="{A35F690D-9FE9-4202-BBD8-6BC356765CFD}" sibTransId="{E7D34E9B-4BCD-417D-B366-592340371BFF}"/>
    <dgm:cxn modelId="{16BAD8EC-315A-43F4-80E8-81A93D39BE98}" type="presParOf" srcId="{E1761600-44B3-4F0F-9A6F-173EEABC0000}" destId="{662E8258-781C-460D-A41B-9A8281BD2156}" srcOrd="0" destOrd="0" presId="urn:microsoft.com/office/officeart/2008/layout/VerticalCurvedList"/>
    <dgm:cxn modelId="{2AA20D8D-68B8-4F05-979B-6C068B726F00}" type="presParOf" srcId="{662E8258-781C-460D-A41B-9A8281BD2156}" destId="{5CEAB275-3280-4F36-9F1B-99D9AF860FAA}" srcOrd="0" destOrd="0" presId="urn:microsoft.com/office/officeart/2008/layout/VerticalCurvedList"/>
    <dgm:cxn modelId="{BDC41AB3-2BB0-47B1-B9B9-12FCEA32D716}" type="presParOf" srcId="{5CEAB275-3280-4F36-9F1B-99D9AF860FAA}" destId="{705D6EB4-6999-4670-8FF0-B0BC9A0300D7}" srcOrd="0" destOrd="0" presId="urn:microsoft.com/office/officeart/2008/layout/VerticalCurvedList"/>
    <dgm:cxn modelId="{B3823356-5E3C-45C8-99E6-B6A0A7D9E3BE}" type="presParOf" srcId="{5CEAB275-3280-4F36-9F1B-99D9AF860FAA}" destId="{D4594455-F5B6-4E93-8FD7-2123C8E90EFA}" srcOrd="1" destOrd="0" presId="urn:microsoft.com/office/officeart/2008/layout/VerticalCurvedList"/>
    <dgm:cxn modelId="{321074D4-FAC3-4372-AA3F-E2597FDF7E64}" type="presParOf" srcId="{5CEAB275-3280-4F36-9F1B-99D9AF860FAA}" destId="{E0FB9F09-0266-4856-8E09-2278B21A4D9A}" srcOrd="2" destOrd="0" presId="urn:microsoft.com/office/officeart/2008/layout/VerticalCurvedList"/>
    <dgm:cxn modelId="{69464CCF-EA9D-4E46-8F49-F98376FE5284}" type="presParOf" srcId="{5CEAB275-3280-4F36-9F1B-99D9AF860FAA}" destId="{D84E31D7-3AB5-4DA8-B06D-CB375C658C6F}" srcOrd="3" destOrd="0" presId="urn:microsoft.com/office/officeart/2008/layout/VerticalCurvedList"/>
    <dgm:cxn modelId="{7FF861B7-0BB0-4076-93E3-07BF2089ADC5}" type="presParOf" srcId="{662E8258-781C-460D-A41B-9A8281BD2156}" destId="{59101AF2-326F-4DC5-BB91-7246E39D547C}" srcOrd="1" destOrd="0" presId="urn:microsoft.com/office/officeart/2008/layout/VerticalCurvedList"/>
    <dgm:cxn modelId="{AE0332B0-7E67-4CFF-9C77-05D4B6E84174}" type="presParOf" srcId="{662E8258-781C-460D-A41B-9A8281BD2156}" destId="{B1EE07EB-4261-432B-9F07-44DDDFCA48CF}" srcOrd="2" destOrd="0" presId="urn:microsoft.com/office/officeart/2008/layout/VerticalCurvedList"/>
    <dgm:cxn modelId="{CC006A77-CE45-410A-B611-F8F300691D18}" type="presParOf" srcId="{B1EE07EB-4261-432B-9F07-44DDDFCA48CF}" destId="{28338359-DA76-4BE8-9CE1-FA61813CB5B3}" srcOrd="0" destOrd="0" presId="urn:microsoft.com/office/officeart/2008/layout/VerticalCurvedList"/>
    <dgm:cxn modelId="{E880E3AC-A5A7-4B4D-A4B1-4874370D3097}" type="presParOf" srcId="{662E8258-781C-460D-A41B-9A8281BD2156}" destId="{9402C103-A10D-44B1-939E-8CF08E358907}" srcOrd="3" destOrd="0" presId="urn:microsoft.com/office/officeart/2008/layout/VerticalCurvedList"/>
    <dgm:cxn modelId="{E3CE327B-3DF3-4E20-A174-E7E0F2369693}" type="presParOf" srcId="{662E8258-781C-460D-A41B-9A8281BD2156}" destId="{8B325DDD-BC59-4AA9-B642-58A93896DF8F}" srcOrd="4" destOrd="0" presId="urn:microsoft.com/office/officeart/2008/layout/VerticalCurvedList"/>
    <dgm:cxn modelId="{10823E00-CAF1-48BC-95BC-380194ECABFC}" type="presParOf" srcId="{8B325DDD-BC59-4AA9-B642-58A93896DF8F}" destId="{7BE2862E-6BA9-4241-9C98-92838E4F1FC0}" srcOrd="0" destOrd="0" presId="urn:microsoft.com/office/officeart/2008/layout/VerticalCurvedList"/>
    <dgm:cxn modelId="{47D21EA7-50B5-4AA2-9B43-495CC5059100}" type="presParOf" srcId="{662E8258-781C-460D-A41B-9A8281BD2156}" destId="{A958CD41-4827-46FA-AE03-B641629DB1B0}" srcOrd="5" destOrd="0" presId="urn:microsoft.com/office/officeart/2008/layout/VerticalCurvedList"/>
    <dgm:cxn modelId="{41AC25CE-8FA4-4F5B-B5EA-CCE8B06D131A}" type="presParOf" srcId="{662E8258-781C-460D-A41B-9A8281BD2156}" destId="{EE2BEE97-79EE-4BD8-BE5E-2175E7DCE770}" srcOrd="6" destOrd="0" presId="urn:microsoft.com/office/officeart/2008/layout/VerticalCurvedList"/>
    <dgm:cxn modelId="{D8522342-FEE7-4783-AEAC-2A714CE8E0CB}" type="presParOf" srcId="{EE2BEE97-79EE-4BD8-BE5E-2175E7DCE770}" destId="{45A066BF-10B5-4B95-B6AF-E6E3ED573E6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694B17-EADA-4A03-BBF0-BF7650403771}" type="doc">
      <dgm:prSet loTypeId="urn:microsoft.com/office/officeart/2005/8/layout/venn2" loCatId="relationship" qsTypeId="urn:microsoft.com/office/officeart/2005/8/quickstyle/simple3" qsCatId="simple" csTypeId="urn:microsoft.com/office/officeart/2005/8/colors/colorful4" csCatId="colorful" phldr="1"/>
      <dgm:spPr/>
      <dgm:t>
        <a:bodyPr/>
        <a:lstStyle/>
        <a:p>
          <a:endParaRPr lang="zh-CN" altLang="en-US"/>
        </a:p>
      </dgm:t>
    </dgm:pt>
    <dgm:pt modelId="{B87D491A-6FE5-43E0-8B1F-E75E26407DDF}">
      <dgm:prSet phldrT="[文本]" custT="1"/>
      <dgm:spPr/>
      <dgm:t>
        <a:bodyPr/>
        <a:lstStyle/>
        <a:p>
          <a:r>
            <a:rPr lang="en-US" altLang="zh-CN" sz="2800" dirty="0">
              <a:latin typeface="微软雅黑" panose="020B0503020204020204" pitchFamily="34" charset="-122"/>
              <a:ea typeface="微软雅黑" panose="020B0503020204020204" pitchFamily="34" charset="-122"/>
            </a:rPr>
            <a:t>GAN</a:t>
          </a:r>
          <a:endParaRPr lang="zh-CN" altLang="en-US" sz="2800" dirty="0">
            <a:latin typeface="微软雅黑" panose="020B0503020204020204" pitchFamily="34" charset="-122"/>
            <a:ea typeface="微软雅黑" panose="020B0503020204020204" pitchFamily="34" charset="-122"/>
          </a:endParaRPr>
        </a:p>
      </dgm:t>
    </dgm:pt>
    <dgm:pt modelId="{F3C03AD2-C500-47FB-A94C-B35C5025ABE2}" type="parTrans" cxnId="{046FE5EB-938A-411B-82D0-8E16D4DB8A8C}">
      <dgm:prSet/>
      <dgm:spPr/>
      <dgm:t>
        <a:bodyPr/>
        <a:lstStyle/>
        <a:p>
          <a:endParaRPr lang="zh-CN" altLang="en-US">
            <a:latin typeface="微软雅黑" panose="020B0503020204020204" pitchFamily="34" charset="-122"/>
            <a:ea typeface="微软雅黑" panose="020B0503020204020204" pitchFamily="34" charset="-122"/>
          </a:endParaRPr>
        </a:p>
      </dgm:t>
    </dgm:pt>
    <dgm:pt modelId="{F83F4165-D560-44E9-B54C-6AF5B827AA96}" type="sibTrans" cxnId="{046FE5EB-938A-411B-82D0-8E16D4DB8A8C}">
      <dgm:prSet/>
      <dgm:spPr/>
      <dgm:t>
        <a:bodyPr/>
        <a:lstStyle/>
        <a:p>
          <a:endParaRPr lang="zh-CN" altLang="en-US">
            <a:latin typeface="微软雅黑" panose="020B0503020204020204" pitchFamily="34" charset="-122"/>
            <a:ea typeface="微软雅黑" panose="020B0503020204020204" pitchFamily="34" charset="-122"/>
          </a:endParaRPr>
        </a:p>
      </dgm:t>
    </dgm:pt>
    <dgm:pt modelId="{116439B5-3188-40FF-A437-E809A6800BE3}">
      <dgm:prSet phldrT="[文本]" custT="1"/>
      <dgm:spPr/>
      <dgm:t>
        <a:bodyPr/>
        <a:lstStyle/>
        <a:p>
          <a:r>
            <a:rPr lang="en-US" altLang="zh-CN" sz="2000" dirty="0">
              <a:latin typeface="微软雅黑" panose="020B0503020204020204" pitchFamily="34" charset="-122"/>
              <a:ea typeface="微软雅黑" panose="020B0503020204020204" pitchFamily="34" charset="-122"/>
            </a:rPr>
            <a:t>DCGAN</a:t>
          </a:r>
          <a:endParaRPr lang="zh-CN" altLang="en-US" sz="2000" dirty="0">
            <a:latin typeface="微软雅黑" panose="020B0503020204020204" pitchFamily="34" charset="-122"/>
            <a:ea typeface="微软雅黑" panose="020B0503020204020204" pitchFamily="34" charset="-122"/>
          </a:endParaRPr>
        </a:p>
      </dgm:t>
    </dgm:pt>
    <dgm:pt modelId="{02744008-1D42-4E55-B2EF-E1270D88737B}" type="parTrans" cxnId="{F28EA628-3FAE-48A6-B6B4-8296E69982A9}">
      <dgm:prSet/>
      <dgm:spPr/>
      <dgm:t>
        <a:bodyPr/>
        <a:lstStyle/>
        <a:p>
          <a:endParaRPr lang="zh-CN" altLang="en-US">
            <a:latin typeface="微软雅黑" panose="020B0503020204020204" pitchFamily="34" charset="-122"/>
            <a:ea typeface="微软雅黑" panose="020B0503020204020204" pitchFamily="34" charset="-122"/>
          </a:endParaRPr>
        </a:p>
      </dgm:t>
    </dgm:pt>
    <dgm:pt modelId="{0EFDF44F-857C-4F43-9EB1-FB1B607AFF06}" type="sibTrans" cxnId="{F28EA628-3FAE-48A6-B6B4-8296E69982A9}">
      <dgm:prSet/>
      <dgm:spPr/>
      <dgm:t>
        <a:bodyPr/>
        <a:lstStyle/>
        <a:p>
          <a:endParaRPr lang="zh-CN" altLang="en-US">
            <a:latin typeface="微软雅黑" panose="020B0503020204020204" pitchFamily="34" charset="-122"/>
            <a:ea typeface="微软雅黑" panose="020B0503020204020204" pitchFamily="34" charset="-122"/>
          </a:endParaRPr>
        </a:p>
      </dgm:t>
    </dgm:pt>
    <dgm:pt modelId="{18AE6FE1-D0AB-4CA3-BC4A-03CC79C774BE}">
      <dgm:prSet phldrT="[文本]" custT="1"/>
      <dgm:spPr/>
      <dgm:t>
        <a:bodyPr/>
        <a:lstStyle/>
        <a:p>
          <a:r>
            <a:rPr lang="en-US" altLang="zh-CN" sz="1800" dirty="0" err="1">
              <a:latin typeface="微软雅黑" panose="020B0503020204020204" pitchFamily="34" charset="-122"/>
              <a:ea typeface="微软雅黑" panose="020B0503020204020204" pitchFamily="34" charset="-122"/>
            </a:rPr>
            <a:t>StyleGAN</a:t>
          </a:r>
          <a:endParaRPr lang="zh-CN" altLang="en-US" sz="1800" dirty="0">
            <a:latin typeface="微软雅黑" panose="020B0503020204020204" pitchFamily="34" charset="-122"/>
            <a:ea typeface="微软雅黑" panose="020B0503020204020204" pitchFamily="34" charset="-122"/>
          </a:endParaRPr>
        </a:p>
      </dgm:t>
    </dgm:pt>
    <dgm:pt modelId="{8E0590A6-E238-426D-B1A9-C957435A5EDF}" type="parTrans" cxnId="{72B6AED3-1120-46C8-98B1-BA1A2F1C4D08}">
      <dgm:prSet/>
      <dgm:spPr/>
      <dgm:t>
        <a:bodyPr/>
        <a:lstStyle/>
        <a:p>
          <a:endParaRPr lang="zh-CN" altLang="en-US">
            <a:latin typeface="微软雅黑" panose="020B0503020204020204" pitchFamily="34" charset="-122"/>
            <a:ea typeface="微软雅黑" panose="020B0503020204020204" pitchFamily="34" charset="-122"/>
          </a:endParaRPr>
        </a:p>
      </dgm:t>
    </dgm:pt>
    <dgm:pt modelId="{53ACBA1F-B44E-45BC-87BC-CF9027E452D3}" type="sibTrans" cxnId="{72B6AED3-1120-46C8-98B1-BA1A2F1C4D08}">
      <dgm:prSet/>
      <dgm:spPr/>
      <dgm:t>
        <a:bodyPr/>
        <a:lstStyle/>
        <a:p>
          <a:endParaRPr lang="zh-CN" altLang="en-US">
            <a:latin typeface="微软雅黑" panose="020B0503020204020204" pitchFamily="34" charset="-122"/>
            <a:ea typeface="微软雅黑" panose="020B0503020204020204" pitchFamily="34" charset="-122"/>
          </a:endParaRPr>
        </a:p>
      </dgm:t>
    </dgm:pt>
    <dgm:pt modelId="{15FBC0D9-2426-49E6-ACE8-371EE2D0EEE3}" type="pres">
      <dgm:prSet presAssocID="{AC694B17-EADA-4A03-BBF0-BF7650403771}" presName="Name0" presStyleCnt="0">
        <dgm:presLayoutVars>
          <dgm:chMax val="7"/>
          <dgm:resizeHandles val="exact"/>
        </dgm:presLayoutVars>
      </dgm:prSet>
      <dgm:spPr/>
    </dgm:pt>
    <dgm:pt modelId="{2E59649E-B77B-4DB5-9A37-5B67B000B6C8}" type="pres">
      <dgm:prSet presAssocID="{AC694B17-EADA-4A03-BBF0-BF7650403771}" presName="comp1" presStyleCnt="0"/>
      <dgm:spPr/>
    </dgm:pt>
    <dgm:pt modelId="{5339F3DE-DB5F-4C55-BC8B-D2C762771BF3}" type="pres">
      <dgm:prSet presAssocID="{AC694B17-EADA-4A03-BBF0-BF7650403771}" presName="circle1" presStyleLbl="node1" presStyleIdx="0" presStyleCnt="3"/>
      <dgm:spPr/>
    </dgm:pt>
    <dgm:pt modelId="{4266415F-5C04-4035-8E6F-6A897DF54259}" type="pres">
      <dgm:prSet presAssocID="{AC694B17-EADA-4A03-BBF0-BF7650403771}" presName="c1text" presStyleLbl="node1" presStyleIdx="0" presStyleCnt="3">
        <dgm:presLayoutVars>
          <dgm:bulletEnabled val="1"/>
        </dgm:presLayoutVars>
      </dgm:prSet>
      <dgm:spPr/>
    </dgm:pt>
    <dgm:pt modelId="{A916D83D-7B4C-4EE5-8EB6-DD5162263403}" type="pres">
      <dgm:prSet presAssocID="{AC694B17-EADA-4A03-BBF0-BF7650403771}" presName="comp2" presStyleCnt="0"/>
      <dgm:spPr/>
    </dgm:pt>
    <dgm:pt modelId="{53B918BF-F8D9-4E09-97D4-E03103F336AB}" type="pres">
      <dgm:prSet presAssocID="{AC694B17-EADA-4A03-BBF0-BF7650403771}" presName="circle2" presStyleLbl="node1" presStyleIdx="1" presStyleCnt="3"/>
      <dgm:spPr/>
    </dgm:pt>
    <dgm:pt modelId="{2BA5CA05-8662-4334-A1B9-7E111221C008}" type="pres">
      <dgm:prSet presAssocID="{AC694B17-EADA-4A03-BBF0-BF7650403771}" presName="c2text" presStyleLbl="node1" presStyleIdx="1" presStyleCnt="3">
        <dgm:presLayoutVars>
          <dgm:bulletEnabled val="1"/>
        </dgm:presLayoutVars>
      </dgm:prSet>
      <dgm:spPr/>
    </dgm:pt>
    <dgm:pt modelId="{CF0CC6FA-D3BC-4B1D-9463-64CE75E8B079}" type="pres">
      <dgm:prSet presAssocID="{AC694B17-EADA-4A03-BBF0-BF7650403771}" presName="comp3" presStyleCnt="0"/>
      <dgm:spPr/>
    </dgm:pt>
    <dgm:pt modelId="{7022C129-211C-4C31-8B59-55643F2B1AC9}" type="pres">
      <dgm:prSet presAssocID="{AC694B17-EADA-4A03-BBF0-BF7650403771}" presName="circle3" presStyleLbl="node1" presStyleIdx="2" presStyleCnt="3"/>
      <dgm:spPr/>
    </dgm:pt>
    <dgm:pt modelId="{0024BCC6-57F0-4847-BC6D-E12076BC6CD3}" type="pres">
      <dgm:prSet presAssocID="{AC694B17-EADA-4A03-BBF0-BF7650403771}" presName="c3text" presStyleLbl="node1" presStyleIdx="2" presStyleCnt="3">
        <dgm:presLayoutVars>
          <dgm:bulletEnabled val="1"/>
        </dgm:presLayoutVars>
      </dgm:prSet>
      <dgm:spPr/>
    </dgm:pt>
  </dgm:ptLst>
  <dgm:cxnLst>
    <dgm:cxn modelId="{2EDAA307-9443-483F-872F-9CF196F3F957}" type="presOf" srcId="{B87D491A-6FE5-43E0-8B1F-E75E26407DDF}" destId="{5339F3DE-DB5F-4C55-BC8B-D2C762771BF3}" srcOrd="0" destOrd="0" presId="urn:microsoft.com/office/officeart/2005/8/layout/venn2"/>
    <dgm:cxn modelId="{32F0D60A-A167-4ECE-8CC5-03FCFE406E7C}" type="presOf" srcId="{18AE6FE1-D0AB-4CA3-BC4A-03CC79C774BE}" destId="{7022C129-211C-4C31-8B59-55643F2B1AC9}" srcOrd="0" destOrd="0" presId="urn:microsoft.com/office/officeart/2005/8/layout/venn2"/>
    <dgm:cxn modelId="{911E490C-5D1F-416E-8835-8B96C7D10CB8}" type="presOf" srcId="{116439B5-3188-40FF-A437-E809A6800BE3}" destId="{53B918BF-F8D9-4E09-97D4-E03103F336AB}" srcOrd="0" destOrd="0" presId="urn:microsoft.com/office/officeart/2005/8/layout/venn2"/>
    <dgm:cxn modelId="{6F720D25-F1D3-4386-AE1A-9EB9ED115F56}" type="presOf" srcId="{B87D491A-6FE5-43E0-8B1F-E75E26407DDF}" destId="{4266415F-5C04-4035-8E6F-6A897DF54259}" srcOrd="1" destOrd="0" presId="urn:microsoft.com/office/officeart/2005/8/layout/venn2"/>
    <dgm:cxn modelId="{F28EA628-3FAE-48A6-B6B4-8296E69982A9}" srcId="{AC694B17-EADA-4A03-BBF0-BF7650403771}" destId="{116439B5-3188-40FF-A437-E809A6800BE3}" srcOrd="1" destOrd="0" parTransId="{02744008-1D42-4E55-B2EF-E1270D88737B}" sibTransId="{0EFDF44F-857C-4F43-9EB1-FB1B607AFF06}"/>
    <dgm:cxn modelId="{E0688B3D-718C-4912-A534-440BB30471B1}" type="presOf" srcId="{116439B5-3188-40FF-A437-E809A6800BE3}" destId="{2BA5CA05-8662-4334-A1B9-7E111221C008}" srcOrd="1" destOrd="0" presId="urn:microsoft.com/office/officeart/2005/8/layout/venn2"/>
    <dgm:cxn modelId="{A1C29B5E-1D3C-4FD1-B6F4-5A83675F2E08}" type="presOf" srcId="{18AE6FE1-D0AB-4CA3-BC4A-03CC79C774BE}" destId="{0024BCC6-57F0-4847-BC6D-E12076BC6CD3}" srcOrd="1" destOrd="0" presId="urn:microsoft.com/office/officeart/2005/8/layout/venn2"/>
    <dgm:cxn modelId="{07712ACC-FF68-41C7-8BFC-AA5D3F706A2B}" type="presOf" srcId="{AC694B17-EADA-4A03-BBF0-BF7650403771}" destId="{15FBC0D9-2426-49E6-ACE8-371EE2D0EEE3}" srcOrd="0" destOrd="0" presId="urn:microsoft.com/office/officeart/2005/8/layout/venn2"/>
    <dgm:cxn modelId="{72B6AED3-1120-46C8-98B1-BA1A2F1C4D08}" srcId="{AC694B17-EADA-4A03-BBF0-BF7650403771}" destId="{18AE6FE1-D0AB-4CA3-BC4A-03CC79C774BE}" srcOrd="2" destOrd="0" parTransId="{8E0590A6-E238-426D-B1A9-C957435A5EDF}" sibTransId="{53ACBA1F-B44E-45BC-87BC-CF9027E452D3}"/>
    <dgm:cxn modelId="{046FE5EB-938A-411B-82D0-8E16D4DB8A8C}" srcId="{AC694B17-EADA-4A03-BBF0-BF7650403771}" destId="{B87D491A-6FE5-43E0-8B1F-E75E26407DDF}" srcOrd="0" destOrd="0" parTransId="{F3C03AD2-C500-47FB-A94C-B35C5025ABE2}" sibTransId="{F83F4165-D560-44E9-B54C-6AF5B827AA96}"/>
    <dgm:cxn modelId="{AD2EEA6F-67F3-4B99-ACCC-6DDB1A1F1F3B}" type="presParOf" srcId="{15FBC0D9-2426-49E6-ACE8-371EE2D0EEE3}" destId="{2E59649E-B77B-4DB5-9A37-5B67B000B6C8}" srcOrd="0" destOrd="0" presId="urn:microsoft.com/office/officeart/2005/8/layout/venn2"/>
    <dgm:cxn modelId="{66AECFDE-FA26-47B1-8412-9EC6BA8FF2BD}" type="presParOf" srcId="{2E59649E-B77B-4DB5-9A37-5B67B000B6C8}" destId="{5339F3DE-DB5F-4C55-BC8B-D2C762771BF3}" srcOrd="0" destOrd="0" presId="urn:microsoft.com/office/officeart/2005/8/layout/venn2"/>
    <dgm:cxn modelId="{8DB165BE-71F2-41A6-99FB-440057B40BEE}" type="presParOf" srcId="{2E59649E-B77B-4DB5-9A37-5B67B000B6C8}" destId="{4266415F-5C04-4035-8E6F-6A897DF54259}" srcOrd="1" destOrd="0" presId="urn:microsoft.com/office/officeart/2005/8/layout/venn2"/>
    <dgm:cxn modelId="{1A3C496C-F3D4-434B-B59C-282E202A6A27}" type="presParOf" srcId="{15FBC0D9-2426-49E6-ACE8-371EE2D0EEE3}" destId="{A916D83D-7B4C-4EE5-8EB6-DD5162263403}" srcOrd="1" destOrd="0" presId="urn:microsoft.com/office/officeart/2005/8/layout/venn2"/>
    <dgm:cxn modelId="{EDDCCB82-F30B-4AFC-8D85-78B29BF1D7D0}" type="presParOf" srcId="{A916D83D-7B4C-4EE5-8EB6-DD5162263403}" destId="{53B918BF-F8D9-4E09-97D4-E03103F336AB}" srcOrd="0" destOrd="0" presId="urn:microsoft.com/office/officeart/2005/8/layout/venn2"/>
    <dgm:cxn modelId="{175DE49C-F452-4560-B93B-021981BAAE3A}" type="presParOf" srcId="{A916D83D-7B4C-4EE5-8EB6-DD5162263403}" destId="{2BA5CA05-8662-4334-A1B9-7E111221C008}" srcOrd="1" destOrd="0" presId="urn:microsoft.com/office/officeart/2005/8/layout/venn2"/>
    <dgm:cxn modelId="{F811CBB4-5C25-4CC8-B762-ED100DE346E5}" type="presParOf" srcId="{15FBC0D9-2426-49E6-ACE8-371EE2D0EEE3}" destId="{CF0CC6FA-D3BC-4B1D-9463-64CE75E8B079}" srcOrd="2" destOrd="0" presId="urn:microsoft.com/office/officeart/2005/8/layout/venn2"/>
    <dgm:cxn modelId="{DC9F5958-484B-464F-90D8-CC3940E2A102}" type="presParOf" srcId="{CF0CC6FA-D3BC-4B1D-9463-64CE75E8B079}" destId="{7022C129-211C-4C31-8B59-55643F2B1AC9}" srcOrd="0" destOrd="0" presId="urn:microsoft.com/office/officeart/2005/8/layout/venn2"/>
    <dgm:cxn modelId="{7F5ABA87-F7CE-4A13-A921-3D94831EB30C}" type="presParOf" srcId="{CF0CC6FA-D3BC-4B1D-9463-64CE75E8B079}" destId="{0024BCC6-57F0-4847-BC6D-E12076BC6CD3}"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94455-F5B6-4E93-8FD7-2123C8E90EFA}">
      <dsp:nvSpPr>
        <dsp:cNvPr id="0" name=""/>
        <dsp:cNvSpPr/>
      </dsp:nvSpPr>
      <dsp:spPr>
        <a:xfrm>
          <a:off x="-2623026" y="-404716"/>
          <a:ext cx="3131042" cy="3131042"/>
        </a:xfrm>
        <a:prstGeom prst="blockArc">
          <a:avLst>
            <a:gd name="adj1" fmla="val 18900000"/>
            <a:gd name="adj2" fmla="val 2700000"/>
            <a:gd name="adj3" fmla="val 69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01AF2-326F-4DC5-BB91-7246E39D547C}">
      <dsp:nvSpPr>
        <dsp:cNvPr id="0" name=""/>
        <dsp:cNvSpPr/>
      </dsp:nvSpPr>
      <dsp:spPr>
        <a:xfrm>
          <a:off x="326610" y="232160"/>
          <a:ext cx="3955256" cy="46432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8555" tIns="38100" rIns="38100" bIns="38100" numCol="1" spcCol="1270" anchor="ctr" anchorCtr="0">
          <a:noAutofit/>
        </a:bodyPr>
        <a:lstStyle/>
        <a:p>
          <a:pPr marL="0" lvl="0" indent="0" algn="l" defTabSz="666750">
            <a:lnSpc>
              <a:spcPct val="90000"/>
            </a:lnSpc>
            <a:spcBef>
              <a:spcPct val="0"/>
            </a:spcBef>
            <a:spcAft>
              <a:spcPct val="35000"/>
            </a:spcAft>
            <a:buNone/>
          </a:pPr>
          <a:r>
            <a:rPr lang="zh-CN" sz="1500" b="1" kern="1200" dirty="0">
              <a:latin typeface="微软雅黑" panose="020B0503020204020204" pitchFamily="34" charset="-122"/>
              <a:ea typeface="微软雅黑" panose="020B0503020204020204" pitchFamily="34" charset="-122"/>
            </a:rPr>
            <a:t>全卷积网络</a:t>
          </a:r>
          <a:r>
            <a:rPr lang="zh-CN" altLang="en-US" sz="1500" b="1" kern="1200" dirty="0">
              <a:latin typeface="微软雅黑" panose="020B0503020204020204" pitchFamily="34" charset="-122"/>
              <a:ea typeface="微软雅黑" panose="020B0503020204020204" pitchFamily="34" charset="-122"/>
            </a:rPr>
            <a:t>（</a:t>
          </a:r>
          <a:r>
            <a:rPr lang="en-US" altLang="zh-CN" sz="1500" b="1" kern="1200" dirty="0">
              <a:latin typeface="微软雅黑" panose="020B0503020204020204" pitchFamily="34" charset="-122"/>
              <a:ea typeface="微软雅黑" panose="020B0503020204020204" pitchFamily="34" charset="-122"/>
            </a:rPr>
            <a:t>conv2d</a:t>
          </a:r>
          <a:r>
            <a:rPr lang="zh-CN" altLang="en-US" sz="1500" b="1" kern="1200" dirty="0">
              <a:latin typeface="微软雅黑" panose="020B0503020204020204" pitchFamily="34" charset="-122"/>
              <a:ea typeface="微软雅黑" panose="020B0503020204020204" pitchFamily="34" charset="-122"/>
            </a:rPr>
            <a:t>）</a:t>
          </a:r>
        </a:p>
      </dsp:txBody>
      <dsp:txXfrm>
        <a:off x="326610" y="232160"/>
        <a:ext cx="3955256" cy="464321"/>
      </dsp:txXfrm>
    </dsp:sp>
    <dsp:sp modelId="{28338359-DA76-4BE8-9CE1-FA61813CB5B3}">
      <dsp:nvSpPr>
        <dsp:cNvPr id="0" name=""/>
        <dsp:cNvSpPr/>
      </dsp:nvSpPr>
      <dsp:spPr>
        <a:xfrm>
          <a:off x="36409" y="174120"/>
          <a:ext cx="580402" cy="580402"/>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02C103-A10D-44B1-939E-8CF08E358907}">
      <dsp:nvSpPr>
        <dsp:cNvPr id="0" name=""/>
        <dsp:cNvSpPr/>
      </dsp:nvSpPr>
      <dsp:spPr>
        <a:xfrm>
          <a:off x="495391" y="928643"/>
          <a:ext cx="3786475" cy="46432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8555" tIns="38100" rIns="38100" bIns="38100" numCol="1" spcCol="1270" anchor="ctr" anchorCtr="0">
          <a:noAutofit/>
        </a:bodyPr>
        <a:lstStyle/>
        <a:p>
          <a:pPr marL="0" lvl="0" indent="0" algn="l" defTabSz="666750">
            <a:lnSpc>
              <a:spcPct val="90000"/>
            </a:lnSpc>
            <a:spcBef>
              <a:spcPct val="0"/>
            </a:spcBef>
            <a:spcAft>
              <a:spcPct val="35000"/>
            </a:spcAft>
            <a:buNone/>
          </a:pPr>
          <a:r>
            <a:rPr lang="zh-CN" sz="1500" kern="1200" dirty="0">
              <a:latin typeface="微软雅黑" panose="020B0503020204020204" pitchFamily="34" charset="-122"/>
              <a:ea typeface="微软雅黑" panose="020B0503020204020204" pitchFamily="34" charset="-122"/>
            </a:rPr>
            <a:t>倾向于在最顶层的卷积后消除全连接层</a:t>
          </a:r>
          <a:endParaRPr lang="zh-CN" altLang="en-US" sz="1500" kern="1200" dirty="0">
            <a:latin typeface="微软雅黑" panose="020B0503020204020204" pitchFamily="34" charset="-122"/>
            <a:ea typeface="微软雅黑" panose="020B0503020204020204" pitchFamily="34" charset="-122"/>
          </a:endParaRPr>
        </a:p>
      </dsp:txBody>
      <dsp:txXfrm>
        <a:off x="495391" y="928643"/>
        <a:ext cx="3786475" cy="464321"/>
      </dsp:txXfrm>
    </dsp:sp>
    <dsp:sp modelId="{7BE2862E-6BA9-4241-9C98-92838E4F1FC0}">
      <dsp:nvSpPr>
        <dsp:cNvPr id="0" name=""/>
        <dsp:cNvSpPr/>
      </dsp:nvSpPr>
      <dsp:spPr>
        <a:xfrm>
          <a:off x="205190" y="870603"/>
          <a:ext cx="580402" cy="580402"/>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58CD41-4827-46FA-AE03-B641629DB1B0}">
      <dsp:nvSpPr>
        <dsp:cNvPr id="0" name=""/>
        <dsp:cNvSpPr/>
      </dsp:nvSpPr>
      <dsp:spPr>
        <a:xfrm>
          <a:off x="326610" y="1625126"/>
          <a:ext cx="3955256" cy="46432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8555" tIns="38100" rIns="38100" bIns="38100" numCol="1" spcCol="1270" anchor="ctr" anchorCtr="0">
          <a:noAutofit/>
        </a:bodyPr>
        <a:lstStyle/>
        <a:p>
          <a:pPr marL="0" lvl="0" indent="0" algn="l" defTabSz="666750">
            <a:lnSpc>
              <a:spcPct val="90000"/>
            </a:lnSpc>
            <a:spcBef>
              <a:spcPct val="0"/>
            </a:spcBef>
            <a:spcAft>
              <a:spcPct val="35000"/>
            </a:spcAft>
            <a:buNone/>
          </a:pPr>
          <a:r>
            <a:rPr lang="zh-CN" sz="1500" kern="1200" dirty="0">
              <a:latin typeface="微软雅黑" panose="020B0503020204020204" pitchFamily="34" charset="-122"/>
              <a:ea typeface="微软雅黑" panose="020B0503020204020204" pitchFamily="34" charset="-122"/>
            </a:rPr>
            <a:t>批量</a:t>
          </a:r>
          <a:r>
            <a:rPr lang="zh-CN" altLang="en-US" sz="1500" kern="1200" dirty="0">
              <a:latin typeface="微软雅黑" panose="020B0503020204020204" pitchFamily="34" charset="-122"/>
              <a:ea typeface="微软雅黑" panose="020B0503020204020204" pitchFamily="34" charset="-122"/>
            </a:rPr>
            <a:t>标准</a:t>
          </a:r>
          <a:r>
            <a:rPr lang="zh-CN" sz="1500" kern="1200" dirty="0">
              <a:latin typeface="微软雅黑" panose="020B0503020204020204" pitchFamily="34" charset="-122"/>
              <a:ea typeface="微软雅黑" panose="020B0503020204020204" pitchFamily="34" charset="-122"/>
            </a:rPr>
            <a:t>化</a:t>
          </a:r>
          <a:r>
            <a:rPr lang="zh-CN" altLang="en-US" sz="1500" kern="1200" dirty="0">
              <a:latin typeface="微软雅黑" panose="020B0503020204020204" pitchFamily="34" charset="-122"/>
              <a:ea typeface="微软雅黑" panose="020B0503020204020204" pitchFamily="34" charset="-122"/>
            </a:rPr>
            <a:t>（</a:t>
          </a:r>
          <a:r>
            <a:rPr lang="en-US" sz="1500" kern="1200" dirty="0">
              <a:latin typeface="微软雅黑" panose="020B0503020204020204" pitchFamily="34" charset="-122"/>
              <a:ea typeface="微软雅黑" panose="020B0503020204020204" pitchFamily="34" charset="-122"/>
            </a:rPr>
            <a:t>Batch Normalization</a:t>
          </a:r>
          <a:r>
            <a:rPr lang="zh-CN" altLang="en-US" sz="1500" kern="1200" dirty="0">
              <a:latin typeface="微软雅黑" panose="020B0503020204020204" pitchFamily="34" charset="-122"/>
              <a:ea typeface="微软雅黑" panose="020B0503020204020204" pitchFamily="34" charset="-122"/>
            </a:rPr>
            <a:t>）</a:t>
          </a:r>
        </a:p>
      </dsp:txBody>
      <dsp:txXfrm>
        <a:off x="326610" y="1625126"/>
        <a:ext cx="3955256" cy="464321"/>
      </dsp:txXfrm>
    </dsp:sp>
    <dsp:sp modelId="{45A066BF-10B5-4B95-B6AF-E6E3ED573E68}">
      <dsp:nvSpPr>
        <dsp:cNvPr id="0" name=""/>
        <dsp:cNvSpPr/>
      </dsp:nvSpPr>
      <dsp:spPr>
        <a:xfrm>
          <a:off x="36409" y="1567086"/>
          <a:ext cx="580402" cy="580402"/>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9F3DE-DB5F-4C55-BC8B-D2C762771BF3}">
      <dsp:nvSpPr>
        <dsp:cNvPr id="0" name=""/>
        <dsp:cNvSpPr/>
      </dsp:nvSpPr>
      <dsp:spPr>
        <a:xfrm>
          <a:off x="1207911" y="0"/>
          <a:ext cx="3680178" cy="3680178"/>
        </a:xfrm>
        <a:prstGeom prst="ellipse">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latin typeface="微软雅黑" panose="020B0503020204020204" pitchFamily="34" charset="-122"/>
              <a:ea typeface="微软雅黑" panose="020B0503020204020204" pitchFamily="34" charset="-122"/>
            </a:rPr>
            <a:t>GAN</a:t>
          </a:r>
          <a:endParaRPr lang="zh-CN" altLang="en-US" sz="2800" kern="1200" dirty="0">
            <a:latin typeface="微软雅黑" panose="020B0503020204020204" pitchFamily="34" charset="-122"/>
            <a:ea typeface="微软雅黑" panose="020B0503020204020204" pitchFamily="34" charset="-122"/>
          </a:endParaRPr>
        </a:p>
      </dsp:txBody>
      <dsp:txXfrm>
        <a:off x="2404888" y="184008"/>
        <a:ext cx="1286222" cy="552026"/>
      </dsp:txXfrm>
    </dsp:sp>
    <dsp:sp modelId="{53B918BF-F8D9-4E09-97D4-E03103F336AB}">
      <dsp:nvSpPr>
        <dsp:cNvPr id="0" name=""/>
        <dsp:cNvSpPr/>
      </dsp:nvSpPr>
      <dsp:spPr>
        <a:xfrm>
          <a:off x="1667933" y="920044"/>
          <a:ext cx="2760133" cy="2760133"/>
        </a:xfrm>
        <a:prstGeom prst="ellipse">
          <a:avLst/>
        </a:prstGeom>
        <a:gradFill rotWithShape="0">
          <a:gsLst>
            <a:gs pos="0">
              <a:schemeClr val="accent4">
                <a:hueOff val="-2232385"/>
                <a:satOff val="13449"/>
                <a:lumOff val="1078"/>
                <a:alphaOff val="0"/>
                <a:tint val="50000"/>
                <a:satMod val="300000"/>
              </a:schemeClr>
            </a:gs>
            <a:gs pos="35000">
              <a:schemeClr val="accent4">
                <a:hueOff val="-2232385"/>
                <a:satOff val="13449"/>
                <a:lumOff val="1078"/>
                <a:alphaOff val="0"/>
                <a:tint val="37000"/>
                <a:satMod val="300000"/>
              </a:schemeClr>
            </a:gs>
            <a:gs pos="100000">
              <a:schemeClr val="accent4">
                <a:hueOff val="-2232385"/>
                <a:satOff val="13449"/>
                <a:lumOff val="107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DCGAN</a:t>
          </a:r>
          <a:endParaRPr lang="zh-CN" altLang="en-US" sz="2000" kern="1200" dirty="0">
            <a:latin typeface="微软雅黑" panose="020B0503020204020204" pitchFamily="34" charset="-122"/>
            <a:ea typeface="微软雅黑" panose="020B0503020204020204" pitchFamily="34" charset="-122"/>
          </a:endParaRPr>
        </a:p>
      </dsp:txBody>
      <dsp:txXfrm>
        <a:off x="2404888" y="1092552"/>
        <a:ext cx="1286222" cy="517525"/>
      </dsp:txXfrm>
    </dsp:sp>
    <dsp:sp modelId="{7022C129-211C-4C31-8B59-55643F2B1AC9}">
      <dsp:nvSpPr>
        <dsp:cNvPr id="0" name=""/>
        <dsp:cNvSpPr/>
      </dsp:nvSpPr>
      <dsp:spPr>
        <a:xfrm>
          <a:off x="2127955" y="1840089"/>
          <a:ext cx="1840089" cy="1840089"/>
        </a:xfrm>
        <a:prstGeom prst="ellipse">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altLang="zh-CN" sz="1800" kern="1200" dirty="0" err="1">
              <a:latin typeface="微软雅黑" panose="020B0503020204020204" pitchFamily="34" charset="-122"/>
              <a:ea typeface="微软雅黑" panose="020B0503020204020204" pitchFamily="34" charset="-122"/>
            </a:rPr>
            <a:t>StyleGAN</a:t>
          </a:r>
          <a:endParaRPr lang="zh-CN" altLang="en-US" sz="1800" kern="1200" dirty="0">
            <a:latin typeface="微软雅黑" panose="020B0503020204020204" pitchFamily="34" charset="-122"/>
            <a:ea typeface="微软雅黑" panose="020B0503020204020204" pitchFamily="34" charset="-122"/>
          </a:endParaRPr>
        </a:p>
      </dsp:txBody>
      <dsp:txXfrm>
        <a:off x="2397430" y="2300111"/>
        <a:ext cx="1301139" cy="920044"/>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8B855F-E820-4E33-A5F0-B1F2971A52A8}" type="datetimeFigureOut">
              <a:rPr lang="zh-CN" altLang="en-US" smtClean="0"/>
              <a:t>2022/5/31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30F4A5-361A-45E2-AC99-198F69CD74C3}" type="slidenum">
              <a:rPr lang="zh-CN" altLang="en-US" smtClean="0"/>
              <a:t>‹#›</a:t>
            </a:fld>
            <a:endParaRPr lang="zh-CN" altLang="en-US"/>
          </a:p>
        </p:txBody>
      </p:sp>
    </p:spTree>
    <p:extLst>
      <p:ext uri="{BB962C8B-B14F-4D97-AF65-F5344CB8AC3E}">
        <p14:creationId xmlns:p14="http://schemas.microsoft.com/office/powerpoint/2010/main" val="2057651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各位老师好，我是数媒的徐嘉宁，我的答辩题目是基于生成式对抗网络的角色形象生成项目的实现。</a:t>
            </a:r>
          </a:p>
        </p:txBody>
      </p:sp>
      <p:sp>
        <p:nvSpPr>
          <p:cNvPr id="4" name="灯片编号占位符 3"/>
          <p:cNvSpPr>
            <a:spLocks noGrp="1"/>
          </p:cNvSpPr>
          <p:nvPr>
            <p:ph type="sldNum" sz="quarter" idx="5"/>
          </p:nvPr>
        </p:nvSpPr>
        <p:spPr/>
        <p:txBody>
          <a:bodyPr/>
          <a:lstStyle/>
          <a:p>
            <a:fld id="{0430F4A5-361A-45E2-AC99-198F69CD74C3}" type="slidenum">
              <a:rPr lang="zh-CN" altLang="en-US" smtClean="0"/>
              <a:t>1</a:t>
            </a:fld>
            <a:endParaRPr lang="zh-CN" altLang="en-US"/>
          </a:p>
        </p:txBody>
      </p:sp>
    </p:spTree>
    <p:extLst>
      <p:ext uri="{BB962C8B-B14F-4D97-AF65-F5344CB8AC3E}">
        <p14:creationId xmlns:p14="http://schemas.microsoft.com/office/powerpoint/2010/main" val="1912396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30F4A5-361A-45E2-AC99-198F69CD74C3}" type="slidenum">
              <a:rPr lang="zh-CN" altLang="en-US" smtClean="0"/>
              <a:t>14</a:t>
            </a:fld>
            <a:endParaRPr lang="zh-CN" altLang="en-US"/>
          </a:p>
        </p:txBody>
      </p:sp>
    </p:spTree>
    <p:extLst>
      <p:ext uri="{BB962C8B-B14F-4D97-AF65-F5344CB8AC3E}">
        <p14:creationId xmlns:p14="http://schemas.microsoft.com/office/powerpoint/2010/main" val="1506695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30F4A5-361A-45E2-AC99-198F69CD74C3}" type="slidenum">
              <a:rPr lang="zh-CN" altLang="en-US" smtClean="0"/>
              <a:t>15</a:t>
            </a:fld>
            <a:endParaRPr lang="zh-CN" altLang="en-US"/>
          </a:p>
        </p:txBody>
      </p:sp>
    </p:spTree>
    <p:extLst>
      <p:ext uri="{BB962C8B-B14F-4D97-AF65-F5344CB8AC3E}">
        <p14:creationId xmlns:p14="http://schemas.microsoft.com/office/powerpoint/2010/main" val="3821712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训练过程可视化通过</a:t>
            </a:r>
            <a:r>
              <a:rPr lang="en-US" altLang="zh-CN" dirty="0" err="1"/>
              <a:t>visdom</a:t>
            </a:r>
            <a:r>
              <a:rPr lang="zh-CN" altLang="en-US" dirty="0"/>
              <a:t>框架，在界面中左边是生成模型生成的假图，右侧是来自数据集的真图，每</a:t>
            </a:r>
            <a:r>
              <a:rPr lang="en-US" altLang="zh-CN" dirty="0"/>
              <a:t>20</a:t>
            </a:r>
            <a:r>
              <a:rPr lang="zh-CN" altLang="en-US" dirty="0"/>
              <a:t>次迭代更新一次。右侧是每次迭代时输出的损失值。</a:t>
            </a:r>
          </a:p>
        </p:txBody>
      </p:sp>
      <p:sp>
        <p:nvSpPr>
          <p:cNvPr id="4" name="灯片编号占位符 3"/>
          <p:cNvSpPr>
            <a:spLocks noGrp="1"/>
          </p:cNvSpPr>
          <p:nvPr>
            <p:ph type="sldNum" sz="quarter" idx="5"/>
          </p:nvPr>
        </p:nvSpPr>
        <p:spPr/>
        <p:txBody>
          <a:bodyPr/>
          <a:lstStyle/>
          <a:p>
            <a:fld id="{0430F4A5-361A-45E2-AC99-198F69CD74C3}" type="slidenum">
              <a:rPr lang="zh-CN" altLang="en-US" smtClean="0"/>
              <a:t>16</a:t>
            </a:fld>
            <a:endParaRPr lang="zh-CN" altLang="en-US"/>
          </a:p>
        </p:txBody>
      </p:sp>
    </p:spTree>
    <p:extLst>
      <p:ext uri="{BB962C8B-B14F-4D97-AF65-F5344CB8AC3E}">
        <p14:creationId xmlns:p14="http://schemas.microsoft.com/office/powerpoint/2010/main" val="282097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结果的可视化基于</a:t>
            </a:r>
            <a:r>
              <a:rPr lang="en-US" altLang="zh-CN" dirty="0"/>
              <a:t>flask</a:t>
            </a:r>
            <a:r>
              <a:rPr lang="zh-CN" altLang="en-US" dirty="0"/>
              <a:t>框架，两个标签页可以一键生成相应的生成图片，都设置了一些可以控制图片生成效果的参数。</a:t>
            </a:r>
          </a:p>
        </p:txBody>
      </p:sp>
      <p:sp>
        <p:nvSpPr>
          <p:cNvPr id="4" name="灯片编号占位符 3"/>
          <p:cNvSpPr>
            <a:spLocks noGrp="1"/>
          </p:cNvSpPr>
          <p:nvPr>
            <p:ph type="sldNum" sz="quarter" idx="5"/>
          </p:nvPr>
        </p:nvSpPr>
        <p:spPr/>
        <p:txBody>
          <a:bodyPr/>
          <a:lstStyle/>
          <a:p>
            <a:fld id="{0430F4A5-361A-45E2-AC99-198F69CD74C3}" type="slidenum">
              <a:rPr lang="zh-CN" altLang="en-US" smtClean="0"/>
              <a:t>17</a:t>
            </a:fld>
            <a:endParaRPr lang="zh-CN" altLang="en-US"/>
          </a:p>
        </p:txBody>
      </p:sp>
    </p:spTree>
    <p:extLst>
      <p:ext uri="{BB962C8B-B14F-4D97-AF65-F5344CB8AC3E}">
        <p14:creationId xmlns:p14="http://schemas.microsoft.com/office/powerpoint/2010/main" val="682718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DCGAN</a:t>
            </a:r>
            <a:r>
              <a:rPr lang="zh-CN" altLang="en-US" dirty="0"/>
              <a:t>的训练过程如图所示，可以看出，随着迭代的进行，图片中颜色逐渐丰满，人物的轮廓逐渐清晰，</a:t>
            </a:r>
            <a:r>
              <a:rPr lang="en-US" altLang="zh-CN" dirty="0"/>
              <a:t>300</a:t>
            </a:r>
            <a:r>
              <a:rPr lang="zh-CN" altLang="en-US" dirty="0"/>
              <a:t>次之后图片已经相对完善了，到</a:t>
            </a:r>
            <a:r>
              <a:rPr lang="en-US" altLang="zh-CN" dirty="0"/>
              <a:t>500</a:t>
            </a:r>
            <a:r>
              <a:rPr lang="zh-CN" altLang="en-US" dirty="0"/>
              <a:t>次迭代后程序运行结束，等同最终效果。</a:t>
            </a:r>
          </a:p>
        </p:txBody>
      </p:sp>
      <p:sp>
        <p:nvSpPr>
          <p:cNvPr id="4" name="灯片编号占位符 3"/>
          <p:cNvSpPr>
            <a:spLocks noGrp="1"/>
          </p:cNvSpPr>
          <p:nvPr>
            <p:ph type="sldNum" sz="quarter" idx="5"/>
          </p:nvPr>
        </p:nvSpPr>
        <p:spPr/>
        <p:txBody>
          <a:bodyPr/>
          <a:lstStyle/>
          <a:p>
            <a:fld id="{0430F4A5-361A-45E2-AC99-198F69CD74C3}" type="slidenum">
              <a:rPr lang="zh-CN" altLang="en-US" smtClean="0"/>
              <a:t>18</a:t>
            </a:fld>
            <a:endParaRPr lang="zh-CN" altLang="en-US"/>
          </a:p>
        </p:txBody>
      </p:sp>
    </p:spTree>
    <p:extLst>
      <p:ext uri="{BB962C8B-B14F-4D97-AF65-F5344CB8AC3E}">
        <p14:creationId xmlns:p14="http://schemas.microsoft.com/office/powerpoint/2010/main" val="4107851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噪声均值和方差都与图片的一致性和质量有关，均值越大，图片的一致性就越高（长得都一样了），同时图片质量越低。</a:t>
            </a:r>
          </a:p>
        </p:txBody>
      </p:sp>
      <p:sp>
        <p:nvSpPr>
          <p:cNvPr id="4" name="灯片编号占位符 3"/>
          <p:cNvSpPr>
            <a:spLocks noGrp="1"/>
          </p:cNvSpPr>
          <p:nvPr>
            <p:ph type="sldNum" sz="quarter" idx="5"/>
          </p:nvPr>
        </p:nvSpPr>
        <p:spPr/>
        <p:txBody>
          <a:bodyPr/>
          <a:lstStyle/>
          <a:p>
            <a:fld id="{0430F4A5-361A-45E2-AC99-198F69CD74C3}" type="slidenum">
              <a:rPr lang="zh-CN" altLang="en-US" smtClean="0"/>
              <a:t>19</a:t>
            </a:fld>
            <a:endParaRPr lang="zh-CN" altLang="en-US"/>
          </a:p>
        </p:txBody>
      </p:sp>
    </p:spTree>
    <p:extLst>
      <p:ext uri="{BB962C8B-B14F-4D97-AF65-F5344CB8AC3E}">
        <p14:creationId xmlns:p14="http://schemas.microsoft.com/office/powerpoint/2010/main" val="843289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方差越大，则图片一致性越弱，大家都非常不一样，而且颜色更加饱和，但数值过大图片质量也会降低。</a:t>
            </a:r>
          </a:p>
        </p:txBody>
      </p:sp>
      <p:sp>
        <p:nvSpPr>
          <p:cNvPr id="4" name="灯片编号占位符 3"/>
          <p:cNvSpPr>
            <a:spLocks noGrp="1"/>
          </p:cNvSpPr>
          <p:nvPr>
            <p:ph type="sldNum" sz="quarter" idx="5"/>
          </p:nvPr>
        </p:nvSpPr>
        <p:spPr/>
        <p:txBody>
          <a:bodyPr/>
          <a:lstStyle/>
          <a:p>
            <a:fld id="{0430F4A5-361A-45E2-AC99-198F69CD74C3}" type="slidenum">
              <a:rPr lang="zh-CN" altLang="en-US" smtClean="0"/>
              <a:t>20</a:t>
            </a:fld>
            <a:endParaRPr lang="zh-CN" altLang="en-US"/>
          </a:p>
        </p:txBody>
      </p:sp>
    </p:spTree>
    <p:extLst>
      <p:ext uri="{BB962C8B-B14F-4D97-AF65-F5344CB8AC3E}">
        <p14:creationId xmlns:p14="http://schemas.microsoft.com/office/powerpoint/2010/main" val="3986868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StyleGAN3</a:t>
            </a:r>
            <a:r>
              <a:rPr lang="zh-CN" altLang="en-US" dirty="0"/>
              <a:t>生成效果就好非常多，毕竟训练时长是</a:t>
            </a:r>
            <a:r>
              <a:rPr lang="en-US" altLang="zh-CN" dirty="0"/>
              <a:t>DCGAN</a:t>
            </a:r>
            <a:r>
              <a:rPr lang="zh-CN" altLang="en-US" dirty="0"/>
              <a:t>的几倍。最终的结果可以通过输入一个随机种子号得到，每个种子对应了一张图片，只要是整数就行。生成的效果</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0430F4A5-361A-45E2-AC99-198F69CD74C3}" type="slidenum">
              <a:rPr lang="zh-CN" altLang="en-US" smtClean="0"/>
              <a:t>21</a:t>
            </a:fld>
            <a:endParaRPr lang="zh-CN" altLang="en-US"/>
          </a:p>
        </p:txBody>
      </p:sp>
    </p:spTree>
    <p:extLst>
      <p:ext uri="{BB962C8B-B14F-4D97-AF65-F5344CB8AC3E}">
        <p14:creationId xmlns:p14="http://schemas.microsoft.com/office/powerpoint/2010/main" val="2502920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Psi</a:t>
            </a:r>
            <a:r>
              <a:rPr lang="zh-CN" altLang="en-US" dirty="0"/>
              <a:t>截断类似于</a:t>
            </a:r>
            <a:r>
              <a:rPr lang="en-US" altLang="zh-CN" dirty="0"/>
              <a:t>DCGAN</a:t>
            </a:r>
            <a:r>
              <a:rPr lang="zh-CN" altLang="en-US" dirty="0"/>
              <a:t>中的噪声均值和方差，都与图片一致性有关，</a:t>
            </a:r>
            <a:r>
              <a:rPr lang="en-US" altLang="zh-CN" dirty="0"/>
              <a:t>psi</a:t>
            </a:r>
            <a:r>
              <a:rPr lang="zh-CN" altLang="en-US" dirty="0"/>
              <a:t>值越大，图片则越不一致，越有个体特征。</a:t>
            </a:r>
            <a:r>
              <a:rPr lang="zh-CN" altLang="en-US" sz="1200" dirty="0">
                <a:latin typeface="微软雅黑" panose="020B0503020204020204" pitchFamily="34" charset="-122"/>
                <a:ea typeface="微软雅黑" panose="020B0503020204020204" pitchFamily="34" charset="-122"/>
              </a:rPr>
              <a:t>当</a:t>
            </a:r>
            <a:r>
              <a:rPr lang="en-US" altLang="zh-CN" sz="1200" dirty="0">
                <a:latin typeface="微软雅黑" panose="020B0503020204020204" pitchFamily="34" charset="-122"/>
                <a:ea typeface="微软雅黑" panose="020B0503020204020204" pitchFamily="34" charset="-122"/>
              </a:rPr>
              <a:t>psi</a:t>
            </a:r>
            <a:r>
              <a:rPr lang="zh-CN" altLang="en-US" sz="1200" dirty="0">
                <a:latin typeface="微软雅黑" panose="020B0503020204020204" pitchFamily="34" charset="-122"/>
                <a:ea typeface="微软雅黑" panose="020B0503020204020204" pitchFamily="34" charset="-122"/>
              </a:rPr>
              <a:t>截断</a:t>
            </a:r>
            <a:r>
              <a:rPr lang="en-US" altLang="zh-CN" sz="1200" dirty="0">
                <a:latin typeface="微软雅黑" panose="020B0503020204020204" pitchFamily="34" charset="-122"/>
                <a:ea typeface="微软雅黑" panose="020B0503020204020204" pitchFamily="34" charset="-122"/>
              </a:rPr>
              <a:t>=0</a:t>
            </a:r>
            <a:r>
              <a:rPr lang="zh-CN" altLang="en-US" sz="1200" dirty="0">
                <a:latin typeface="微软雅黑" panose="020B0503020204020204" pitchFamily="34" charset="-122"/>
                <a:ea typeface="微软雅黑" panose="020B0503020204020204" pitchFamily="34" charset="-122"/>
              </a:rPr>
              <a:t>时，无论随机种子设置为多少，</a:t>
            </a:r>
            <a:r>
              <a:rPr lang="zh-CN"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rPr>
              <a:t>其生成图像</a:t>
            </a:r>
            <a:r>
              <a:rPr lang="zh-CN" altLang="en-US" sz="1200" kern="100" dirty="0">
                <a:effectLst/>
                <a:latin typeface="微软雅黑" panose="020B0503020204020204" pitchFamily="34" charset="-122"/>
                <a:ea typeface="微软雅黑" panose="020B0503020204020204" pitchFamily="34" charset="-122"/>
                <a:cs typeface="Times New Roman" panose="02020603050405020304" pitchFamily="18" charset="0"/>
              </a:rPr>
              <a:t>永远为第一张图，大家都没区别了。</a:t>
            </a:r>
            <a:endParaRPr lang="zh-CN" altLang="en-US" dirty="0"/>
          </a:p>
        </p:txBody>
      </p:sp>
      <p:sp>
        <p:nvSpPr>
          <p:cNvPr id="4" name="灯片编号占位符 3"/>
          <p:cNvSpPr>
            <a:spLocks noGrp="1"/>
          </p:cNvSpPr>
          <p:nvPr>
            <p:ph type="sldNum" sz="quarter" idx="5"/>
          </p:nvPr>
        </p:nvSpPr>
        <p:spPr/>
        <p:txBody>
          <a:bodyPr/>
          <a:lstStyle/>
          <a:p>
            <a:fld id="{0430F4A5-361A-45E2-AC99-198F69CD74C3}" type="slidenum">
              <a:rPr lang="zh-CN" altLang="en-US" smtClean="0"/>
              <a:t>22</a:t>
            </a:fld>
            <a:endParaRPr lang="zh-CN" altLang="en-US"/>
          </a:p>
        </p:txBody>
      </p:sp>
    </p:spTree>
    <p:extLst>
      <p:ext uri="{BB962C8B-B14F-4D97-AF65-F5344CB8AC3E}">
        <p14:creationId xmlns:p14="http://schemas.microsoft.com/office/powerpoint/2010/main" val="1238362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这个旋转与我们常识中的概念不太一样，是</a:t>
            </a:r>
            <a:r>
              <a:rPr lang="en-US" altLang="zh-CN" dirty="0"/>
              <a:t>StyleGAN3</a:t>
            </a:r>
            <a:r>
              <a:rPr lang="zh-CN" altLang="en-US" dirty="0"/>
              <a:t>为了调整某些图片的细节改进的，因此有些时候微调可以改善图片质量，数值过大则会破坏图片。</a:t>
            </a:r>
          </a:p>
        </p:txBody>
      </p:sp>
      <p:sp>
        <p:nvSpPr>
          <p:cNvPr id="4" name="灯片编号占位符 3"/>
          <p:cNvSpPr>
            <a:spLocks noGrp="1"/>
          </p:cNvSpPr>
          <p:nvPr>
            <p:ph type="sldNum" sz="quarter" idx="5"/>
          </p:nvPr>
        </p:nvSpPr>
        <p:spPr/>
        <p:txBody>
          <a:bodyPr/>
          <a:lstStyle/>
          <a:p>
            <a:fld id="{0430F4A5-361A-45E2-AC99-198F69CD74C3}" type="slidenum">
              <a:rPr lang="zh-CN" altLang="en-US" smtClean="0"/>
              <a:t>23</a:t>
            </a:fld>
            <a:endParaRPr lang="zh-CN" altLang="en-US"/>
          </a:p>
        </p:txBody>
      </p:sp>
    </p:spTree>
    <p:extLst>
      <p:ext uri="{BB962C8B-B14F-4D97-AF65-F5344CB8AC3E}">
        <p14:creationId xmlns:p14="http://schemas.microsoft.com/office/powerpoint/2010/main" val="477489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我将由四个方面展开讲述。</a:t>
            </a:r>
          </a:p>
        </p:txBody>
      </p:sp>
      <p:sp>
        <p:nvSpPr>
          <p:cNvPr id="4" name="灯片编号占位符 3"/>
          <p:cNvSpPr>
            <a:spLocks noGrp="1"/>
          </p:cNvSpPr>
          <p:nvPr>
            <p:ph type="sldNum" sz="quarter" idx="5"/>
          </p:nvPr>
        </p:nvSpPr>
        <p:spPr/>
        <p:txBody>
          <a:bodyPr/>
          <a:lstStyle/>
          <a:p>
            <a:fld id="{0430F4A5-361A-45E2-AC99-198F69CD74C3}" type="slidenum">
              <a:rPr lang="zh-CN" altLang="en-US" smtClean="0"/>
              <a:t>2</a:t>
            </a:fld>
            <a:endParaRPr lang="zh-CN" altLang="en-US"/>
          </a:p>
        </p:txBody>
      </p:sp>
    </p:spTree>
    <p:extLst>
      <p:ext uri="{BB962C8B-B14F-4D97-AF65-F5344CB8AC3E}">
        <p14:creationId xmlns:p14="http://schemas.microsoft.com/office/powerpoint/2010/main" val="3712023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a:t>
            </a:r>
            <a:r>
              <a:rPr lang="en-US" altLang="zh-CN" dirty="0"/>
              <a:t>StyleGAN3</a:t>
            </a:r>
            <a:r>
              <a:rPr lang="zh-CN" altLang="en-US" dirty="0"/>
              <a:t>的优化方案以及其他</a:t>
            </a:r>
            <a:r>
              <a:rPr lang="en-US" altLang="zh-CN" dirty="0"/>
              <a:t>GANs</a:t>
            </a:r>
            <a:r>
              <a:rPr lang="zh-CN" altLang="en-US" dirty="0"/>
              <a:t>的优化策略，我对</a:t>
            </a:r>
            <a:r>
              <a:rPr lang="en-US" altLang="zh-CN" dirty="0"/>
              <a:t>DCGAN</a:t>
            </a:r>
            <a:r>
              <a:rPr lang="zh-CN" altLang="en-US" dirty="0"/>
              <a:t>也做了一些优化工作。</a:t>
            </a:r>
            <a:r>
              <a:rPr lang="en-US" altLang="zh-CN" dirty="0"/>
              <a:t>DCGAN</a:t>
            </a:r>
            <a:r>
              <a:rPr lang="zh-CN" altLang="en-US" dirty="0"/>
              <a:t>在生成生成自然风景图时更占优势，风景图中的事物拥有自然痕迹，即，其画面时连续的、可以模糊的、可变的，例如，山高一点还是山，云扭曲一点还是云；但人物画面则不是，图像不清晰就会很难看，眼睛移动了一点位置就会很奇怪，因此对应自然痕迹，人工痕迹需要的是细节的、精确的、固定的表达。我认为，影响“人工痕迹”主要有三点：</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0430F4A5-361A-45E2-AC99-198F69CD74C3}" type="slidenum">
              <a:rPr lang="zh-CN" altLang="en-US" smtClean="0"/>
              <a:t>24</a:t>
            </a:fld>
            <a:endParaRPr lang="zh-CN" altLang="en-US"/>
          </a:p>
        </p:txBody>
      </p:sp>
    </p:spTree>
    <p:extLst>
      <p:ext uri="{BB962C8B-B14F-4D97-AF65-F5344CB8AC3E}">
        <p14:creationId xmlns:p14="http://schemas.microsoft.com/office/powerpoint/2010/main" val="1829811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第一点，使用更加纯净的数据集和数据清洗工作。最开始使用的数据集是原项目自带的数据集，里面的图片大小不一，尺寸都比较小，而且有些背景很不明显，这样很影响神经网络的学习。后来我在</a:t>
            </a:r>
            <a:r>
              <a:rPr lang="en-US" altLang="zh-CN" dirty="0" err="1"/>
              <a:t>kaggle</a:t>
            </a:r>
            <a:r>
              <a:rPr lang="zh-CN" altLang="en-US" dirty="0"/>
              <a:t>上找到了一份更加干净、规范的数据集，并且用脚本剔除了一些打不开的、错误的图片，整个数据集的情况都好了不少。</a:t>
            </a:r>
          </a:p>
        </p:txBody>
      </p:sp>
      <p:sp>
        <p:nvSpPr>
          <p:cNvPr id="4" name="灯片编号占位符 3"/>
          <p:cNvSpPr>
            <a:spLocks noGrp="1"/>
          </p:cNvSpPr>
          <p:nvPr>
            <p:ph type="sldNum" sz="quarter" idx="5"/>
          </p:nvPr>
        </p:nvSpPr>
        <p:spPr/>
        <p:txBody>
          <a:bodyPr/>
          <a:lstStyle/>
          <a:p>
            <a:fld id="{0430F4A5-361A-45E2-AC99-198F69CD74C3}" type="slidenum">
              <a:rPr lang="zh-CN" altLang="en-US" smtClean="0"/>
              <a:t>25</a:t>
            </a:fld>
            <a:endParaRPr lang="zh-CN" altLang="en-US"/>
          </a:p>
        </p:txBody>
      </p:sp>
    </p:spTree>
    <p:extLst>
      <p:ext uri="{BB962C8B-B14F-4D97-AF65-F5344CB8AC3E}">
        <p14:creationId xmlns:p14="http://schemas.microsoft.com/office/powerpoint/2010/main" val="2631231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第二点是参数的调整，先讲一下两个参数</a:t>
            </a:r>
            <a:r>
              <a:rPr lang="en-US" altLang="zh-CN" dirty="0"/>
              <a:t>……</a:t>
            </a:r>
            <a:r>
              <a:rPr lang="zh-CN" altLang="en-US" dirty="0"/>
              <a:t>我认为原项目中的学习率设置过大了，因此改小后重新训练。</a:t>
            </a:r>
          </a:p>
        </p:txBody>
      </p:sp>
      <p:sp>
        <p:nvSpPr>
          <p:cNvPr id="4" name="灯片编号占位符 3"/>
          <p:cNvSpPr>
            <a:spLocks noGrp="1"/>
          </p:cNvSpPr>
          <p:nvPr>
            <p:ph type="sldNum" sz="quarter" idx="5"/>
          </p:nvPr>
        </p:nvSpPr>
        <p:spPr/>
        <p:txBody>
          <a:bodyPr/>
          <a:lstStyle/>
          <a:p>
            <a:fld id="{0430F4A5-361A-45E2-AC99-198F69CD74C3}" type="slidenum">
              <a:rPr lang="zh-CN" altLang="en-US" smtClean="0"/>
              <a:t>26</a:t>
            </a:fld>
            <a:endParaRPr lang="zh-CN" altLang="en-US"/>
          </a:p>
        </p:txBody>
      </p:sp>
    </p:spTree>
    <p:extLst>
      <p:ext uri="{BB962C8B-B14F-4D97-AF65-F5344CB8AC3E}">
        <p14:creationId xmlns:p14="http://schemas.microsoft.com/office/powerpoint/2010/main" val="2520058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第三点是预训练模型，解释一下。例如将迭代的总次数延长成</a:t>
            </a:r>
            <a:r>
              <a:rPr lang="en-US" altLang="zh-CN" dirty="0"/>
              <a:t>1000</a:t>
            </a:r>
            <a:r>
              <a:rPr lang="zh-CN" altLang="en-US" dirty="0"/>
              <a:t>次，可以提升图片质量。但是更好的做法是，先训练</a:t>
            </a:r>
            <a:r>
              <a:rPr lang="en-US" altLang="zh-CN" dirty="0"/>
              <a:t>500</a:t>
            </a:r>
            <a:r>
              <a:rPr lang="zh-CN" altLang="en-US" dirty="0"/>
              <a:t>次，导出模型，再以这个模型为初始模型，叠加</a:t>
            </a:r>
            <a:r>
              <a:rPr lang="en-US" altLang="zh-CN" dirty="0"/>
              <a:t>500</a:t>
            </a:r>
            <a:r>
              <a:rPr lang="zh-CN" altLang="en-US" dirty="0"/>
              <a:t>次迭代。效果会更加好一点。</a:t>
            </a:r>
          </a:p>
        </p:txBody>
      </p:sp>
      <p:sp>
        <p:nvSpPr>
          <p:cNvPr id="4" name="灯片编号占位符 3"/>
          <p:cNvSpPr>
            <a:spLocks noGrp="1"/>
          </p:cNvSpPr>
          <p:nvPr>
            <p:ph type="sldNum" sz="quarter" idx="5"/>
          </p:nvPr>
        </p:nvSpPr>
        <p:spPr/>
        <p:txBody>
          <a:bodyPr/>
          <a:lstStyle/>
          <a:p>
            <a:fld id="{0430F4A5-361A-45E2-AC99-198F69CD74C3}" type="slidenum">
              <a:rPr lang="zh-CN" altLang="en-US" smtClean="0"/>
              <a:t>27</a:t>
            </a:fld>
            <a:endParaRPr lang="zh-CN" altLang="en-US"/>
          </a:p>
        </p:txBody>
      </p:sp>
    </p:spTree>
    <p:extLst>
      <p:ext uri="{BB962C8B-B14F-4D97-AF65-F5344CB8AC3E}">
        <p14:creationId xmlns:p14="http://schemas.microsoft.com/office/powerpoint/2010/main" val="2180850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30F4A5-361A-45E2-AC99-198F69CD74C3}" type="slidenum">
              <a:rPr lang="zh-CN" altLang="en-US" smtClean="0"/>
              <a:t>29</a:t>
            </a:fld>
            <a:endParaRPr lang="zh-CN" altLang="en-US"/>
          </a:p>
        </p:txBody>
      </p:sp>
    </p:spTree>
    <p:extLst>
      <p:ext uri="{BB962C8B-B14F-4D97-AF65-F5344CB8AC3E}">
        <p14:creationId xmlns:p14="http://schemas.microsoft.com/office/powerpoint/2010/main" val="3475472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如果我们拥有无限庞大的数据集，确实没有必要创造一个生成模型。现实是，我们的数据集是有限的，然而有限数据集的特征可以组合出近乎无限的高维特征，例如头发的颜色加上眼睛的颜色，光是这两个特征就可以组成数百种可能。作为人类，要认真地创造一个蓝头发加红眼睛的角色就可能需要耗费许多时间成本，而生成模型允许我们仅改变一个参数，就能实现一个角色的诞生。因此，</a:t>
            </a:r>
            <a:r>
              <a:rPr lang="en-US" altLang="zh-CN" sz="1800" kern="100" dirty="0">
                <a:effectLst/>
                <a:latin typeface="Times New Roman" panose="02020603050405020304" pitchFamily="18" charset="0"/>
                <a:ea typeface="宋体" panose="02010600030101010101" pitchFamily="2" charset="-122"/>
              </a:rPr>
              <a:t>GAN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能够成为节省时间的利器。</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100" dirty="0">
                <a:effectLst/>
                <a:latin typeface="Times New Roman" panose="02020603050405020304" pitchFamily="18" charset="0"/>
                <a:ea typeface="宋体" panose="02010600030101010101" pitchFamily="2" charset="-122"/>
              </a:rPr>
              <a:t>GAN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帮助我们训练出来的模型并不是顽固的，即使我们使用同一个模型，设置同样的属性，生成的结果也会有微小的不同，这是顽固的数据集无法做到的</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展现了</a:t>
            </a:r>
            <a:r>
              <a:rPr lang="en-US" altLang="zh-CN" sz="1800" kern="100" dirty="0">
                <a:effectLst/>
                <a:latin typeface="Times New Roman" panose="02020603050405020304" pitchFamily="18" charset="0"/>
                <a:ea typeface="宋体" panose="02010600030101010101" pitchFamily="2" charset="-122"/>
              </a:rPr>
              <a:t>GAN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与图像连贯性之间的联系，这让人不禁想到另一个场景——动画，而现在确实也有人将</a:t>
            </a:r>
            <a:r>
              <a:rPr lang="en-US" altLang="zh-CN" sz="1800" kern="100" dirty="0">
                <a:effectLst/>
                <a:latin typeface="Times New Roman" panose="02020603050405020304" pitchFamily="18" charset="0"/>
                <a:ea typeface="宋体" panose="02010600030101010101" pitchFamily="2" charset="-122"/>
              </a:rPr>
              <a:t>GAN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技术应用在动画生成中，实际上在引言中提到的</a:t>
            </a:r>
            <a:r>
              <a:rPr lang="en-US" altLang="zh-CN" sz="1800" kern="100" dirty="0" err="1">
                <a:effectLst/>
                <a:latin typeface="Times New Roman" panose="02020603050405020304" pitchFamily="18" charset="0"/>
                <a:ea typeface="宋体" panose="02010600030101010101" pitchFamily="2" charset="-122"/>
              </a:rPr>
              <a:t>Crypko</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网站也在进行同样的项目。因此从创新和交叉领域的角度来说，</a:t>
            </a:r>
            <a:r>
              <a:rPr lang="en-US" altLang="zh-CN" sz="1800" kern="100" dirty="0">
                <a:effectLst/>
                <a:latin typeface="Times New Roman" panose="02020603050405020304" pitchFamily="18" charset="0"/>
                <a:ea typeface="宋体" panose="02010600030101010101" pitchFamily="2" charset="-122"/>
              </a:rPr>
              <a:t>GAN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技术是相当有意义的。</a:t>
            </a:r>
            <a:endParaRPr lang="zh-CN" altLang="en-US" dirty="0"/>
          </a:p>
        </p:txBody>
      </p:sp>
      <p:sp>
        <p:nvSpPr>
          <p:cNvPr id="4" name="灯片编号占位符 3"/>
          <p:cNvSpPr>
            <a:spLocks noGrp="1"/>
          </p:cNvSpPr>
          <p:nvPr>
            <p:ph type="sldNum" sz="quarter" idx="5"/>
          </p:nvPr>
        </p:nvSpPr>
        <p:spPr/>
        <p:txBody>
          <a:bodyPr/>
          <a:lstStyle/>
          <a:p>
            <a:fld id="{0430F4A5-361A-45E2-AC99-198F69CD74C3}" type="slidenum">
              <a:rPr lang="zh-CN" altLang="en-US" smtClean="0"/>
              <a:t>30</a:t>
            </a:fld>
            <a:endParaRPr lang="zh-CN" altLang="en-US"/>
          </a:p>
        </p:txBody>
      </p:sp>
    </p:spTree>
    <p:extLst>
      <p:ext uri="{BB962C8B-B14F-4D97-AF65-F5344CB8AC3E}">
        <p14:creationId xmlns:p14="http://schemas.microsoft.com/office/powerpoint/2010/main" val="3352664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随着深度学习技术的成熟，人工智能在人们日常生活中越来越常见，甚至在艺术方面都有了一席之地。</a:t>
            </a:r>
            <a:r>
              <a:rPr lang="en-US" altLang="zh-CN" dirty="0"/>
              <a:t>2014</a:t>
            </a:r>
            <a:r>
              <a:rPr lang="zh-CN" altLang="en-US" dirty="0"/>
              <a:t>年</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0430F4A5-361A-45E2-AC99-198F69CD74C3}" type="slidenum">
              <a:rPr lang="zh-CN" altLang="en-US" smtClean="0"/>
              <a:t>4</a:t>
            </a:fld>
            <a:endParaRPr lang="zh-CN" altLang="en-US"/>
          </a:p>
        </p:txBody>
      </p:sp>
    </p:spTree>
    <p:extLst>
      <p:ext uri="{BB962C8B-B14F-4D97-AF65-F5344CB8AC3E}">
        <p14:creationId xmlns:p14="http://schemas.microsoft.com/office/powerpoint/2010/main" val="651576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相比于传统的深度学习模型，生成对抗网络的优势在于其使用了</a:t>
            </a:r>
            <a:r>
              <a:rPr lang="zh-CN" altLang="en-US" b="1" dirty="0"/>
              <a:t>一对</a:t>
            </a:r>
            <a:r>
              <a:rPr lang="zh-CN" altLang="en-US" dirty="0"/>
              <a:t>神经网络模型。</a:t>
            </a:r>
            <a:endParaRPr lang="en-US" altLang="zh-CN" dirty="0"/>
          </a:p>
          <a:p>
            <a:r>
              <a:rPr lang="zh-CN" altLang="en-US" dirty="0"/>
              <a:t>生成模型的输入是随机噪声，输出是一张图片，判别模型的输入是来自数据集的图片或者生成模型产生的图片，输出则是一个标量，用于评判图片质量的好坏。</a:t>
            </a:r>
            <a:endParaRPr lang="en-US" altLang="zh-CN" dirty="0"/>
          </a:p>
          <a:p>
            <a:r>
              <a:rPr lang="zh-CN" altLang="en-US" dirty="0"/>
              <a:t>因此该问题就转化成一个求最小极大值的问题，对于判别模型来说，它要尽可能将生成模型的图判别为</a:t>
            </a:r>
            <a:r>
              <a:rPr lang="en-US" altLang="zh-CN" dirty="0"/>
              <a:t>0</a:t>
            </a:r>
            <a:r>
              <a:rPr lang="zh-CN" altLang="en-US" dirty="0"/>
              <a:t>；对于生成模型来说，它要尽可能让判别模型输出</a:t>
            </a:r>
            <a:r>
              <a:rPr lang="en-US" altLang="zh-CN" dirty="0"/>
              <a:t>1.</a:t>
            </a:r>
            <a:endParaRPr lang="zh-CN" altLang="en-US" dirty="0"/>
          </a:p>
        </p:txBody>
      </p:sp>
      <p:sp>
        <p:nvSpPr>
          <p:cNvPr id="4" name="灯片编号占位符 3"/>
          <p:cNvSpPr>
            <a:spLocks noGrp="1"/>
          </p:cNvSpPr>
          <p:nvPr>
            <p:ph type="sldNum" sz="quarter" idx="5"/>
          </p:nvPr>
        </p:nvSpPr>
        <p:spPr/>
        <p:txBody>
          <a:bodyPr/>
          <a:lstStyle/>
          <a:p>
            <a:fld id="{0430F4A5-361A-45E2-AC99-198F69CD74C3}" type="slidenum">
              <a:rPr lang="zh-CN" altLang="en-US" smtClean="0"/>
              <a:t>5</a:t>
            </a:fld>
            <a:endParaRPr lang="zh-CN" altLang="en-US"/>
          </a:p>
        </p:txBody>
      </p:sp>
    </p:spTree>
    <p:extLst>
      <p:ext uri="{BB962C8B-B14F-4D97-AF65-F5344CB8AC3E}">
        <p14:creationId xmlns:p14="http://schemas.microsoft.com/office/powerpoint/2010/main" val="3980759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原理就如同这个例子，两者相互学习，相互进步</a:t>
            </a:r>
          </a:p>
        </p:txBody>
      </p:sp>
      <p:sp>
        <p:nvSpPr>
          <p:cNvPr id="4" name="灯片编号占位符 3"/>
          <p:cNvSpPr>
            <a:spLocks noGrp="1"/>
          </p:cNvSpPr>
          <p:nvPr>
            <p:ph type="sldNum" sz="quarter" idx="5"/>
          </p:nvPr>
        </p:nvSpPr>
        <p:spPr/>
        <p:txBody>
          <a:bodyPr/>
          <a:lstStyle/>
          <a:p>
            <a:fld id="{0430F4A5-361A-45E2-AC99-198F69CD74C3}" type="slidenum">
              <a:rPr lang="zh-CN" altLang="en-US" smtClean="0"/>
              <a:t>6</a:t>
            </a:fld>
            <a:endParaRPr lang="zh-CN" altLang="en-US"/>
          </a:p>
        </p:txBody>
      </p:sp>
    </p:spTree>
    <p:extLst>
      <p:ext uri="{BB962C8B-B14F-4D97-AF65-F5344CB8AC3E}">
        <p14:creationId xmlns:p14="http://schemas.microsoft.com/office/powerpoint/2010/main" val="1918390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DCGAN</a:t>
            </a:r>
            <a:r>
              <a:rPr lang="zh-CN" altLang="en-US" dirty="0"/>
              <a:t>相比于</a:t>
            </a:r>
            <a:r>
              <a:rPr lang="en-US" altLang="zh-CN" dirty="0"/>
              <a:t>GAN</a:t>
            </a:r>
            <a:r>
              <a:rPr lang="zh-CN" altLang="en-US" dirty="0"/>
              <a:t>采用了三个改进，其中最重要的是它引入了全卷积网络这一点。</a:t>
            </a:r>
          </a:p>
        </p:txBody>
      </p:sp>
      <p:sp>
        <p:nvSpPr>
          <p:cNvPr id="4" name="灯片编号占位符 3"/>
          <p:cNvSpPr>
            <a:spLocks noGrp="1"/>
          </p:cNvSpPr>
          <p:nvPr>
            <p:ph type="sldNum" sz="quarter" idx="5"/>
          </p:nvPr>
        </p:nvSpPr>
        <p:spPr/>
        <p:txBody>
          <a:bodyPr/>
          <a:lstStyle/>
          <a:p>
            <a:fld id="{0430F4A5-361A-45E2-AC99-198F69CD74C3}" type="slidenum">
              <a:rPr lang="zh-CN" altLang="en-US" smtClean="0"/>
              <a:t>7</a:t>
            </a:fld>
            <a:endParaRPr lang="zh-CN" altLang="en-US"/>
          </a:p>
        </p:txBody>
      </p:sp>
    </p:spTree>
    <p:extLst>
      <p:ext uri="{BB962C8B-B14F-4D97-AF65-F5344CB8AC3E}">
        <p14:creationId xmlns:p14="http://schemas.microsoft.com/office/powerpoint/2010/main" val="848721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不过卷积性质无法处理图片中的细节部分，例如，人物的发丝常常出现平移、涂抹、模糊的现象，因此</a:t>
            </a:r>
            <a:r>
              <a:rPr lang="en-US" altLang="zh-CN" dirty="0" err="1"/>
              <a:t>StyleGAN</a:t>
            </a:r>
            <a:r>
              <a:rPr lang="zh-CN" altLang="en-US" dirty="0"/>
              <a:t>通过采用</a:t>
            </a:r>
            <a:r>
              <a:rPr lang="zh-CN" altLang="en-US" sz="1200" b="0" dirty="0">
                <a:latin typeface="微软雅黑" panose="020B0503020204020204" pitchFamily="34" charset="-122"/>
                <a:ea typeface="微软雅黑" panose="020B0503020204020204" pitchFamily="34" charset="-122"/>
              </a:rPr>
              <a:t>图像边界参考、像素的噪声输入、位置编码和混叠的手段来优化图片的细节部分。</a:t>
            </a:r>
            <a:endParaRPr lang="zh-CN" altLang="en-US" b="0" dirty="0"/>
          </a:p>
        </p:txBody>
      </p:sp>
      <p:sp>
        <p:nvSpPr>
          <p:cNvPr id="4" name="灯片编号占位符 3"/>
          <p:cNvSpPr>
            <a:spLocks noGrp="1"/>
          </p:cNvSpPr>
          <p:nvPr>
            <p:ph type="sldNum" sz="quarter" idx="5"/>
          </p:nvPr>
        </p:nvSpPr>
        <p:spPr/>
        <p:txBody>
          <a:bodyPr/>
          <a:lstStyle/>
          <a:p>
            <a:fld id="{0430F4A5-361A-45E2-AC99-198F69CD74C3}" type="slidenum">
              <a:rPr lang="zh-CN" altLang="en-US" smtClean="0"/>
              <a:t>8</a:t>
            </a:fld>
            <a:endParaRPr lang="zh-CN" altLang="en-US"/>
          </a:p>
        </p:txBody>
      </p:sp>
    </p:spTree>
    <p:extLst>
      <p:ext uri="{BB962C8B-B14F-4D97-AF65-F5344CB8AC3E}">
        <p14:creationId xmlns:p14="http://schemas.microsoft.com/office/powerpoint/2010/main" val="4294024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DCGAN</a:t>
            </a:r>
            <a:r>
              <a:rPr lang="zh-CN" altLang="en-US" dirty="0"/>
              <a:t>模型构成如下，生成模型目标是生成图片，因此可以通过逆卷积操作不断扩大图像尺寸；判别模型目标是输出一个数，因此可以使用卷积操作不断缩小图像尺寸。</a:t>
            </a:r>
          </a:p>
        </p:txBody>
      </p:sp>
      <p:sp>
        <p:nvSpPr>
          <p:cNvPr id="4" name="灯片编号占位符 3"/>
          <p:cNvSpPr>
            <a:spLocks noGrp="1"/>
          </p:cNvSpPr>
          <p:nvPr>
            <p:ph type="sldNum" sz="quarter" idx="5"/>
          </p:nvPr>
        </p:nvSpPr>
        <p:spPr/>
        <p:txBody>
          <a:bodyPr/>
          <a:lstStyle/>
          <a:p>
            <a:fld id="{0430F4A5-361A-45E2-AC99-198F69CD74C3}" type="slidenum">
              <a:rPr lang="zh-CN" altLang="en-US" smtClean="0"/>
              <a:t>10</a:t>
            </a:fld>
            <a:endParaRPr lang="zh-CN" altLang="en-US"/>
          </a:p>
        </p:txBody>
      </p:sp>
    </p:spTree>
    <p:extLst>
      <p:ext uri="{BB962C8B-B14F-4D97-AF65-F5344CB8AC3E}">
        <p14:creationId xmlns:p14="http://schemas.microsoft.com/office/powerpoint/2010/main" val="1173146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StyleGAN3</a:t>
            </a:r>
            <a:r>
              <a:rPr lang="zh-CN" altLang="en-US" sz="18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模型构成如下，很明显，它要比</a:t>
            </a:r>
            <a:r>
              <a:rPr lang="en-US" altLang="zh-CN" sz="18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DCGAN</a:t>
            </a:r>
            <a:r>
              <a:rPr lang="zh-CN" altLang="en-US" sz="18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模型多了很多隐层，结构非常复杂，大大提高了神经网络的性能。</a:t>
            </a:r>
          </a:p>
        </p:txBody>
      </p:sp>
      <p:sp>
        <p:nvSpPr>
          <p:cNvPr id="4" name="灯片编号占位符 3"/>
          <p:cNvSpPr>
            <a:spLocks noGrp="1"/>
          </p:cNvSpPr>
          <p:nvPr>
            <p:ph type="sldNum" sz="quarter" idx="5"/>
          </p:nvPr>
        </p:nvSpPr>
        <p:spPr/>
        <p:txBody>
          <a:bodyPr/>
          <a:lstStyle/>
          <a:p>
            <a:fld id="{0430F4A5-361A-45E2-AC99-198F69CD74C3}" type="slidenum">
              <a:rPr lang="zh-CN" altLang="en-US" smtClean="0"/>
              <a:t>11</a:t>
            </a:fld>
            <a:endParaRPr lang="zh-CN" altLang="en-US"/>
          </a:p>
        </p:txBody>
      </p:sp>
    </p:spTree>
    <p:extLst>
      <p:ext uri="{BB962C8B-B14F-4D97-AF65-F5344CB8AC3E}">
        <p14:creationId xmlns:p14="http://schemas.microsoft.com/office/powerpoint/2010/main" val="2489750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pic>
        <p:nvPicPr>
          <p:cNvPr id="8" name="图片 7">
            <a:extLst>
              <a:ext uri="{FF2B5EF4-FFF2-40B4-BE49-F238E27FC236}">
                <a16:creationId xmlns:a16="http://schemas.microsoft.com/office/drawing/2014/main" id="{025A11B1-4D65-7A44-5DDF-F232A5222701}"/>
              </a:ext>
            </a:extLst>
          </p:cNvPr>
          <p:cNvPicPr>
            <a:picLocks noChangeAspect="1"/>
          </p:cNvPicPr>
          <p:nvPr userDrawn="1"/>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t="34812" b="34812"/>
          <a:stretch/>
        </p:blipFill>
        <p:spPr>
          <a:xfrm>
            <a:off x="8978900" y="127000"/>
            <a:ext cx="2601257" cy="57095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8.jpg"/></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5.jpeg"/><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2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9.jpeg"/><Relationship Id="rId4" Type="http://schemas.openxmlformats.org/officeDocument/2006/relationships/image" Target="../media/image48.jpeg"/></Relationships>
</file>

<file path=ppt/slides/_rels/slide2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extBox 2"/>
          <p:cNvSpPr txBox="1"/>
          <p:nvPr/>
        </p:nvSpPr>
        <p:spPr>
          <a:xfrm>
            <a:off x="1272222" y="2633011"/>
            <a:ext cx="8925878" cy="710900"/>
          </a:xfrm>
          <a:prstGeom prst="rect">
            <a:avLst/>
          </a:prstGeom>
          <a:solidFill>
            <a:srgbClr val="FFFFFF">
              <a:alpha val="0"/>
            </a:srgbClr>
          </a:solidFill>
        </p:spPr>
        <p:txBody>
          <a:bodyPr wrap="square" lIns="31750" tIns="12700" rIns="31750" bIns="12700" rtlCol="0" anchor="t">
            <a:spAutoFit/>
          </a:bodyPr>
          <a:lstStyle/>
          <a:p>
            <a:pPr algn="ctr" latinLnBrk="1">
              <a:lnSpc>
                <a:spcPct val="113400"/>
              </a:lnSpc>
            </a:pPr>
            <a:r>
              <a:rPr lang="zh-CN" altLang="en-US" sz="3200" spc="300" dirty="0">
                <a:solidFill>
                  <a:srgbClr val="2A3036"/>
                </a:solidFill>
                <a:latin typeface="微软雅黑" panose="020B0503020204020204" pitchFamily="34" charset="-122"/>
                <a:ea typeface="微软雅黑" panose="020B0503020204020204" pitchFamily="34" charset="-122"/>
              </a:rPr>
              <a:t>基于生成式对抗网络的角色形象生成</a:t>
            </a:r>
          </a:p>
          <a:p>
            <a:pPr algn="ctr" latinLnBrk="1">
              <a:lnSpc>
                <a:spcPct val="113400"/>
              </a:lnSpc>
            </a:pPr>
            <a:endParaRPr lang="en-US" sz="700" dirty="0">
              <a:latin typeface="微软雅黑" panose="020B0503020204020204" pitchFamily="34" charset="-122"/>
              <a:ea typeface="微软雅黑" panose="020B0503020204020204" pitchFamily="34" charset="-122"/>
            </a:endParaRPr>
          </a:p>
        </p:txBody>
      </p:sp>
      <p:sp>
        <p:nvSpPr>
          <p:cNvPr id="4" name="TextBox 3"/>
          <p:cNvSpPr txBox="1"/>
          <p:nvPr/>
        </p:nvSpPr>
        <p:spPr>
          <a:xfrm>
            <a:off x="2770632" y="3360420"/>
            <a:ext cx="5859272" cy="411908"/>
          </a:xfrm>
          <a:prstGeom prst="rect">
            <a:avLst/>
          </a:prstGeom>
          <a:solidFill>
            <a:srgbClr val="FFFFFF">
              <a:alpha val="0"/>
            </a:srgbClr>
          </a:solidFill>
        </p:spPr>
        <p:txBody>
          <a:bodyPr lIns="31750" tIns="12700" rIns="31750" bIns="12700" rtlCol="0" anchor="t">
            <a:spAutoFit/>
          </a:bodyPr>
          <a:lstStyle/>
          <a:p>
            <a:pPr algn="ctr" latinLnBrk="1">
              <a:lnSpc>
                <a:spcPct val="113400"/>
              </a:lnSpc>
            </a:pPr>
            <a:r>
              <a:rPr lang="zh-CN" altLang="en-US" sz="2400" spc="100" dirty="0">
                <a:solidFill>
                  <a:srgbClr val="2A3036"/>
                </a:solidFill>
                <a:latin typeface="Microsoft YaHei"/>
                <a:ea typeface="Microsoft YaHei"/>
              </a:rPr>
              <a:t>毕业论文工作报告</a:t>
            </a:r>
          </a:p>
        </p:txBody>
      </p:sp>
      <p:sp>
        <p:nvSpPr>
          <p:cNvPr id="5" name="TextBox 4"/>
          <p:cNvSpPr txBox="1"/>
          <p:nvPr/>
        </p:nvSpPr>
        <p:spPr>
          <a:xfrm>
            <a:off x="2768600" y="4508500"/>
            <a:ext cx="5859272" cy="241300"/>
          </a:xfrm>
          <a:prstGeom prst="rect">
            <a:avLst/>
          </a:prstGeom>
          <a:solidFill>
            <a:srgbClr val="FFFFFF">
              <a:alpha val="0"/>
            </a:srgbClr>
          </a:solidFill>
        </p:spPr>
        <p:txBody>
          <a:bodyPr lIns="31750" tIns="12700" rIns="31750" bIns="12700" rtlCol="0" anchor="t">
            <a:spAutoFit/>
          </a:bodyPr>
          <a:lstStyle/>
          <a:p>
            <a:pPr algn="ctr" latinLnBrk="1">
              <a:lnSpc>
                <a:spcPct val="113400"/>
              </a:lnSpc>
            </a:pPr>
            <a:r>
              <a:rPr lang="en-US" sz="1200" b="0" spc="200">
                <a:solidFill>
                  <a:srgbClr val="2A3036"/>
                </a:solidFill>
                <a:latin typeface="Microsoft YaHei"/>
                <a:ea typeface="Microsoft YaHei"/>
              </a:rPr>
              <a:t>姓名:徐嘉宁 丨 学号：18221787 丨 导师:王毅刚</a:t>
            </a:r>
            <a:endParaRPr lang="en-US" sz="1100"/>
          </a:p>
        </p:txBody>
      </p:sp>
      <p:cxnSp>
        <p:nvCxnSpPr>
          <p:cNvPr id="6" name="Connector 5"/>
          <p:cNvCxnSpPr/>
          <p:nvPr/>
        </p:nvCxnSpPr>
        <p:spPr>
          <a:xfrm>
            <a:off x="5308600" y="3327400"/>
            <a:ext cx="798087" cy="0"/>
          </a:xfrm>
          <a:prstGeom prst="straightConnector1">
            <a:avLst/>
          </a:prstGeom>
          <a:solidFill>
            <a:srgbClr val="A2D6E0"/>
          </a:solidFill>
          <a:ln w="38100">
            <a:solidFill>
              <a:srgbClr val="013A8E">
                <a:alpha val="70000"/>
              </a:srgbClr>
            </a:solidFill>
            <a:prstDash val="solid"/>
            <a:headEnd type="none" w="med" len="med"/>
            <a:tailEnd type="none" w="med" len="med"/>
          </a:ln>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8"/>
          <p:cNvSpPr/>
          <p:nvPr/>
        </p:nvSpPr>
        <p:spPr>
          <a:xfrm>
            <a:off x="0" y="4927600"/>
            <a:ext cx="6578600" cy="1041400"/>
          </a:xfrm>
          <a:custGeom>
            <a:avLst/>
            <a:gdLst/>
            <a:ahLst/>
            <a:cxnLst/>
            <a:rect l="l" t="t" r="r" b="b"/>
            <a:pathLst>
              <a:path w="6578600" h="1041400">
                <a:moveTo>
                  <a:pt x="0" y="0"/>
                </a:moveTo>
                <a:lnTo>
                  <a:pt x="6578600" y="0"/>
                </a:lnTo>
                <a:lnTo>
                  <a:pt x="6578600" y="1041400"/>
                </a:lnTo>
                <a:lnTo>
                  <a:pt x="0" y="1041400"/>
                </a:lnTo>
                <a:close/>
              </a:path>
            </a:pathLst>
          </a:custGeom>
          <a:solidFill>
            <a:srgbClr val="013A8E">
              <a:alpha val="75000"/>
            </a:srgbClr>
          </a:solidFill>
        </p:spPr>
        <p:txBody>
          <a:bodyPr lIns="127000" rIns="127000" rtlCol="0" anchor="ctr"/>
          <a:lstStyle/>
          <a:p>
            <a:r>
              <a:rPr lang="en-US" sz="2800" spc="300" dirty="0">
                <a:solidFill>
                  <a:schemeClr val="bg1"/>
                </a:solidFill>
                <a:latin typeface="微软雅黑" panose="020B0503020204020204" pitchFamily="34" charset="-122"/>
                <a:ea typeface="微软雅黑" panose="020B0503020204020204" pitchFamily="34" charset="-122"/>
              </a:rPr>
              <a:t>    DCGAN</a:t>
            </a:r>
            <a:r>
              <a:rPr lang="zh-CN" altLang="en-US" sz="2800" spc="300" dirty="0">
                <a:solidFill>
                  <a:schemeClr val="bg1"/>
                </a:solidFill>
                <a:latin typeface="微软雅黑" panose="020B0503020204020204" pitchFamily="34" charset="-122"/>
                <a:ea typeface="微软雅黑" panose="020B0503020204020204" pitchFamily="34" charset="-122"/>
              </a:rPr>
              <a:t>模型构成</a:t>
            </a:r>
            <a:endParaRPr lang="en-US" sz="2800" spc="300" dirty="0">
              <a:solidFill>
                <a:schemeClr val="bg1"/>
              </a:solidFill>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F4AB5DB2-15D8-C9C9-7960-559081DBB2CE}"/>
              </a:ext>
            </a:extLst>
          </p:cNvPr>
          <p:cNvGrpSpPr/>
          <p:nvPr/>
        </p:nvGrpSpPr>
        <p:grpSpPr>
          <a:xfrm>
            <a:off x="0" y="216544"/>
            <a:ext cx="11557000" cy="554693"/>
            <a:chOff x="0" y="216544"/>
            <a:chExt cx="11557000" cy="554693"/>
          </a:xfrm>
        </p:grpSpPr>
        <p:cxnSp>
          <p:nvCxnSpPr>
            <p:cNvPr id="3" name="直接连接符 2">
              <a:extLst>
                <a:ext uri="{FF2B5EF4-FFF2-40B4-BE49-F238E27FC236}">
                  <a16:creationId xmlns:a16="http://schemas.microsoft.com/office/drawing/2014/main" id="{2F7E6DD4-1BAA-C311-FC67-4C3F52B339F9}"/>
                </a:ext>
              </a:extLst>
            </p:cNvPr>
            <p:cNvCxnSpPr/>
            <p:nvPr/>
          </p:nvCxnSpPr>
          <p:spPr>
            <a:xfrm flipH="1">
              <a:off x="0" y="771237"/>
              <a:ext cx="11557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D705C92-E9B1-D34D-001F-EB63CBF0DC73}"/>
                </a:ext>
              </a:extLst>
            </p:cNvPr>
            <p:cNvSpPr txBox="1"/>
            <p:nvPr/>
          </p:nvSpPr>
          <p:spPr>
            <a:xfrm>
              <a:off x="439882" y="216544"/>
              <a:ext cx="1376218" cy="369332"/>
            </a:xfrm>
            <a:prstGeom prst="rect">
              <a:avLst/>
            </a:prstGeom>
            <a:noFill/>
          </p:spPr>
          <p:txBody>
            <a:bodyPr wrap="square" rtlCol="0">
              <a:spAutoFit/>
            </a:bodyPr>
            <a:lstStyle/>
            <a:p>
              <a:pPr algn="ctr"/>
              <a:r>
                <a:rPr lang="en-US" altLang="zh-CN" dirty="0">
                  <a:latin typeface="Microsoft YaHei"/>
                  <a:ea typeface="Microsoft YaHei"/>
                </a:rPr>
                <a:t>1.</a:t>
              </a:r>
              <a:r>
                <a:rPr lang="zh-CN" altLang="en-US" dirty="0">
                  <a:latin typeface="Microsoft YaHei"/>
                  <a:ea typeface="Microsoft YaHei"/>
                </a:rPr>
                <a:t>选题综述</a:t>
              </a:r>
              <a:endParaRPr lang="en-US" altLang="zh-CN" sz="1000" dirty="0"/>
            </a:p>
          </p:txBody>
        </p:sp>
        <p:sp>
          <p:nvSpPr>
            <p:cNvPr id="20" name="文本框 19">
              <a:extLst>
                <a:ext uri="{FF2B5EF4-FFF2-40B4-BE49-F238E27FC236}">
                  <a16:creationId xmlns:a16="http://schemas.microsoft.com/office/drawing/2014/main" id="{9C34BE3E-72B3-69FB-F9BB-E8F29D5450B9}"/>
                </a:ext>
              </a:extLst>
            </p:cNvPr>
            <p:cNvSpPr txBox="1"/>
            <p:nvPr/>
          </p:nvSpPr>
          <p:spPr>
            <a:xfrm>
              <a:off x="2349243" y="216544"/>
              <a:ext cx="1457036" cy="369332"/>
            </a:xfrm>
            <a:prstGeom prst="rect">
              <a:avLst/>
            </a:prstGeom>
            <a:noFill/>
          </p:spPr>
          <p:txBody>
            <a:bodyPr wrap="square" rtlCol="0">
              <a:spAutoFit/>
            </a:bodyPr>
            <a:lstStyle/>
            <a:p>
              <a:pPr algn="ctr"/>
              <a:r>
                <a:rPr lang="en-US" altLang="zh-CN" b="1" dirty="0">
                  <a:solidFill>
                    <a:srgbClr val="C00000"/>
                  </a:solidFill>
                  <a:latin typeface="Microsoft YaHei"/>
                  <a:ea typeface="Microsoft YaHei"/>
                </a:rPr>
                <a:t>2.</a:t>
              </a:r>
              <a:r>
                <a:rPr lang="zh-CN" altLang="en-US" b="1" dirty="0">
                  <a:solidFill>
                    <a:srgbClr val="C00000"/>
                  </a:solidFill>
                  <a:latin typeface="Microsoft YaHei"/>
                  <a:ea typeface="Microsoft YaHei"/>
                </a:rPr>
                <a:t>研究内容</a:t>
              </a:r>
              <a:endParaRPr lang="en-US" altLang="zh-CN" sz="1000" b="1" dirty="0">
                <a:solidFill>
                  <a:srgbClr val="C00000"/>
                </a:solidFill>
              </a:endParaRPr>
            </a:p>
          </p:txBody>
        </p:sp>
        <p:sp>
          <p:nvSpPr>
            <p:cNvPr id="21" name="文本框 20">
              <a:extLst>
                <a:ext uri="{FF2B5EF4-FFF2-40B4-BE49-F238E27FC236}">
                  <a16:creationId xmlns:a16="http://schemas.microsoft.com/office/drawing/2014/main" id="{C40BCAF1-F6FD-309A-5912-FEA0CD2052E6}"/>
                </a:ext>
              </a:extLst>
            </p:cNvPr>
            <p:cNvSpPr txBox="1"/>
            <p:nvPr/>
          </p:nvSpPr>
          <p:spPr>
            <a:xfrm>
              <a:off x="4339422" y="216544"/>
              <a:ext cx="1439334" cy="369332"/>
            </a:xfrm>
            <a:prstGeom prst="rect">
              <a:avLst/>
            </a:prstGeom>
            <a:noFill/>
          </p:spPr>
          <p:txBody>
            <a:bodyPr wrap="square" rtlCol="0">
              <a:spAutoFit/>
            </a:bodyPr>
            <a:lstStyle/>
            <a:p>
              <a:pPr algn="ctr"/>
              <a:r>
                <a:rPr lang="en-US" altLang="zh-CN" b="0" dirty="0">
                  <a:latin typeface="Microsoft YaHei"/>
                  <a:ea typeface="Microsoft YaHei"/>
                </a:rPr>
                <a:t>3.</a:t>
              </a:r>
              <a:r>
                <a:rPr lang="zh-CN" altLang="en-US" b="0" dirty="0">
                  <a:latin typeface="Microsoft YaHei"/>
                  <a:ea typeface="Microsoft YaHei"/>
                </a:rPr>
                <a:t>研究成果</a:t>
              </a:r>
              <a:endParaRPr lang="en-US" altLang="zh-CN" sz="1000" dirty="0"/>
            </a:p>
          </p:txBody>
        </p:sp>
        <p:sp>
          <p:nvSpPr>
            <p:cNvPr id="22" name="文本框 21">
              <a:extLst>
                <a:ext uri="{FF2B5EF4-FFF2-40B4-BE49-F238E27FC236}">
                  <a16:creationId xmlns:a16="http://schemas.microsoft.com/office/drawing/2014/main" id="{97A3828F-4EE2-59E1-90E6-695964ED7DA7}"/>
                </a:ext>
              </a:extLst>
            </p:cNvPr>
            <p:cNvSpPr txBox="1"/>
            <p:nvPr/>
          </p:nvSpPr>
          <p:spPr>
            <a:xfrm>
              <a:off x="6311900" y="216544"/>
              <a:ext cx="2362200" cy="369332"/>
            </a:xfrm>
            <a:prstGeom prst="rect">
              <a:avLst/>
            </a:prstGeom>
            <a:noFill/>
          </p:spPr>
          <p:txBody>
            <a:bodyPr wrap="square" rtlCol="0">
              <a:spAutoFit/>
            </a:bodyPr>
            <a:lstStyle/>
            <a:p>
              <a:pPr algn="ctr"/>
              <a:r>
                <a:rPr lang="en-US" altLang="zh-CN" b="0" dirty="0">
                  <a:latin typeface="Microsoft YaHei"/>
                  <a:ea typeface="Microsoft YaHei"/>
                </a:rPr>
                <a:t>4.</a:t>
              </a:r>
              <a:r>
                <a:rPr lang="zh-CN" altLang="en-US" b="0" dirty="0">
                  <a:latin typeface="Microsoft YaHei"/>
                  <a:ea typeface="Microsoft YaHei"/>
                </a:rPr>
                <a:t>结论、讨论与改进</a:t>
              </a:r>
              <a:endParaRPr lang="en-US" altLang="zh-CN" sz="1000" dirty="0"/>
            </a:p>
          </p:txBody>
        </p:sp>
      </p:grpSp>
      <p:pic>
        <p:nvPicPr>
          <p:cNvPr id="15" name="图片 14">
            <a:extLst>
              <a:ext uri="{FF2B5EF4-FFF2-40B4-BE49-F238E27FC236}">
                <a16:creationId xmlns:a16="http://schemas.microsoft.com/office/drawing/2014/main" id="{B1050EDB-B00D-DC6A-9E71-63DB73312D1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07" t="8829" r="5254" b="13207"/>
          <a:stretch/>
        </p:blipFill>
        <p:spPr bwMode="auto">
          <a:xfrm>
            <a:off x="87692" y="1270000"/>
            <a:ext cx="6962017" cy="3335486"/>
          </a:xfrm>
          <a:prstGeom prst="rect">
            <a:avLst/>
          </a:prstGeom>
          <a:ln>
            <a:noFill/>
          </a:ln>
          <a:extLst>
            <a:ext uri="{53640926-AAD7-44D8-BBD7-CCE9431645EC}">
              <a14:shadowObscured xmlns:a14="http://schemas.microsoft.com/office/drawing/2010/main"/>
            </a:ext>
          </a:extLst>
        </p:spPr>
      </p:pic>
      <p:graphicFrame>
        <p:nvGraphicFramePr>
          <p:cNvPr id="2" name="表格 1">
            <a:extLst>
              <a:ext uri="{FF2B5EF4-FFF2-40B4-BE49-F238E27FC236}">
                <a16:creationId xmlns:a16="http://schemas.microsoft.com/office/drawing/2014/main" id="{42C2F465-AA92-EE97-E769-6EE9629E3480}"/>
              </a:ext>
            </a:extLst>
          </p:cNvPr>
          <p:cNvGraphicFramePr>
            <a:graphicFrameLocks noGrp="1"/>
          </p:cNvGraphicFramePr>
          <p:nvPr>
            <p:extLst>
              <p:ext uri="{D42A27DB-BD31-4B8C-83A1-F6EECF244321}">
                <p14:modId xmlns:p14="http://schemas.microsoft.com/office/powerpoint/2010/main" val="4175552205"/>
              </p:ext>
            </p:extLst>
          </p:nvPr>
        </p:nvGraphicFramePr>
        <p:xfrm>
          <a:off x="7988300" y="1498600"/>
          <a:ext cx="3193692" cy="3604639"/>
        </p:xfrm>
        <a:graphic>
          <a:graphicData uri="http://schemas.openxmlformats.org/drawingml/2006/table">
            <a:tbl>
              <a:tblPr firstRow="1" firstCol="1" bandRow="1">
                <a:tableStyleId>{3B4B98B0-60AC-42C2-AFA5-B58CD77FA1E5}</a:tableStyleId>
              </a:tblPr>
              <a:tblGrid>
                <a:gridCol w="1596846">
                  <a:extLst>
                    <a:ext uri="{9D8B030D-6E8A-4147-A177-3AD203B41FA5}">
                      <a16:colId xmlns:a16="http://schemas.microsoft.com/office/drawing/2014/main" val="3623015845"/>
                    </a:ext>
                  </a:extLst>
                </a:gridCol>
                <a:gridCol w="1596846">
                  <a:extLst>
                    <a:ext uri="{9D8B030D-6E8A-4147-A177-3AD203B41FA5}">
                      <a16:colId xmlns:a16="http://schemas.microsoft.com/office/drawing/2014/main" val="2195863493"/>
                    </a:ext>
                  </a:extLst>
                </a:gridCol>
              </a:tblGrid>
              <a:tr h="322499">
                <a:tc>
                  <a:txBody>
                    <a:bodyPr/>
                    <a:lstStyle/>
                    <a:p>
                      <a:pPr indent="0" algn="ctr">
                        <a:lnSpc>
                          <a:spcPct val="100000"/>
                        </a:lnSpc>
                      </a:pPr>
                      <a:r>
                        <a:rPr lang="zh-CN" altLang="en-US" sz="1400" kern="100" dirty="0">
                          <a:effectLst/>
                          <a:latin typeface="微软雅黑" panose="020B0503020204020204" pitchFamily="34" charset="-122"/>
                          <a:ea typeface="微软雅黑" panose="020B0503020204020204" pitchFamily="34" charset="-122"/>
                        </a:rPr>
                        <a:t>用语</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indent="0" algn="ctr">
                        <a:lnSpc>
                          <a:spcPct val="100000"/>
                        </a:lnSpc>
                      </a:pPr>
                      <a:r>
                        <a:rPr lang="zh-CN" altLang="en-US" sz="1400" kern="100" dirty="0">
                          <a:effectLst/>
                          <a:latin typeface="微软雅黑" panose="020B0503020204020204" pitchFamily="34" charset="-122"/>
                          <a:ea typeface="微软雅黑" panose="020B0503020204020204" pitchFamily="34" charset="-122"/>
                        </a:rPr>
                        <a:t>含义</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75729632"/>
                  </a:ext>
                </a:extLst>
              </a:tr>
              <a:tr h="328214">
                <a:tc>
                  <a:txBody>
                    <a:bodyPr/>
                    <a:lstStyle/>
                    <a:p>
                      <a:pPr indent="0" algn="ctr">
                        <a:lnSpc>
                          <a:spcPct val="100000"/>
                        </a:lnSpc>
                      </a:pPr>
                      <a:r>
                        <a:rPr lang="en-US" sz="1400" kern="100" dirty="0">
                          <a:effectLst/>
                          <a:latin typeface="微软雅黑" panose="020B0503020204020204" pitchFamily="34" charset="-122"/>
                          <a:ea typeface="微软雅黑" panose="020B0503020204020204" pitchFamily="34" charset="-122"/>
                        </a:rPr>
                        <a:t>ConvTr2d</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indent="0" algn="ctr">
                        <a:lnSpc>
                          <a:spcPct val="100000"/>
                        </a:lnSpc>
                      </a:pPr>
                      <a:r>
                        <a:rPr lang="zh-CN" altLang="en-US" sz="1400" kern="100" dirty="0">
                          <a:effectLst/>
                          <a:latin typeface="微软雅黑" panose="020B0503020204020204" pitchFamily="34" charset="-122"/>
                          <a:ea typeface="微软雅黑" panose="020B0503020204020204" pitchFamily="34" charset="-122"/>
                        </a:rPr>
                        <a:t>逆卷积层</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30429066"/>
                  </a:ext>
                </a:extLst>
              </a:tr>
              <a:tr h="328214">
                <a:tc>
                  <a:txBody>
                    <a:bodyPr/>
                    <a:lstStyle/>
                    <a:p>
                      <a:pPr indent="0" algn="ctr">
                        <a:lnSpc>
                          <a:spcPct val="100000"/>
                        </a:lnSpc>
                      </a:pPr>
                      <a:r>
                        <a:rPr lang="en-US" sz="1400" kern="100" dirty="0">
                          <a:effectLst/>
                          <a:latin typeface="微软雅黑" panose="020B0503020204020204" pitchFamily="34" charset="-122"/>
                          <a:ea typeface="微软雅黑" panose="020B0503020204020204" pitchFamily="34" charset="-122"/>
                        </a:rPr>
                        <a:t>Conv2d</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indent="0" algn="ctr">
                        <a:lnSpc>
                          <a:spcPct val="100000"/>
                        </a:lnSpc>
                      </a:pPr>
                      <a:r>
                        <a:rPr lang="zh-CN" altLang="en-US" sz="1400" kern="100" dirty="0">
                          <a:effectLst/>
                          <a:latin typeface="微软雅黑" panose="020B0503020204020204" pitchFamily="34" charset="-122"/>
                          <a:ea typeface="微软雅黑" panose="020B0503020204020204" pitchFamily="34" charset="-122"/>
                        </a:rPr>
                        <a:t>卷积层</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88960731"/>
                  </a:ext>
                </a:extLst>
              </a:tr>
              <a:tr h="328214">
                <a:tc>
                  <a:txBody>
                    <a:bodyPr/>
                    <a:lstStyle/>
                    <a:p>
                      <a:pPr indent="0" algn="ctr">
                        <a:lnSpc>
                          <a:spcPct val="100000"/>
                        </a:lnSpc>
                      </a:pPr>
                      <a:r>
                        <a:rPr lang="en-US" sz="1400" kern="100" dirty="0">
                          <a:effectLst/>
                          <a:latin typeface="微软雅黑" panose="020B0503020204020204" pitchFamily="34" charset="-122"/>
                          <a:ea typeface="微软雅黑" panose="020B0503020204020204" pitchFamily="34" charset="-122"/>
                        </a:rPr>
                        <a:t>BN</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indent="0" algn="ctr">
                        <a:lnSpc>
                          <a:spcPct val="100000"/>
                        </a:lnSpc>
                      </a:pPr>
                      <a:r>
                        <a:rPr lang="zh-CN" altLang="en-US" sz="1400" kern="100" dirty="0">
                          <a:effectLst/>
                          <a:latin typeface="微软雅黑" panose="020B0503020204020204" pitchFamily="34" charset="-122"/>
                          <a:ea typeface="微软雅黑" panose="020B0503020204020204" pitchFamily="34" charset="-122"/>
                        </a:rPr>
                        <a:t>批量标准化层</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80731442"/>
                  </a:ext>
                </a:extLst>
              </a:tr>
              <a:tr h="328214">
                <a:tc>
                  <a:txBody>
                    <a:bodyPr/>
                    <a:lstStyle/>
                    <a:p>
                      <a:pPr indent="0" algn="ctr">
                        <a:lnSpc>
                          <a:spcPct val="100000"/>
                        </a:lnSpc>
                      </a:pPr>
                      <a:r>
                        <a:rPr lang="en-US" altLang="zh-CN" sz="1400" kern="100" dirty="0" err="1">
                          <a:effectLst/>
                          <a:latin typeface="微软雅黑" panose="020B0503020204020204" pitchFamily="34" charset="-122"/>
                          <a:ea typeface="微软雅黑" panose="020B0503020204020204" pitchFamily="34" charset="-122"/>
                        </a:rPr>
                        <a:t>ReLU</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indent="0" algn="ctr">
                        <a:lnSpc>
                          <a:spcPct val="100000"/>
                        </a:lnSpc>
                      </a:pPr>
                      <a:r>
                        <a:rPr lang="zh-CN" altLang="en-US" sz="1400" kern="100" dirty="0">
                          <a:effectLst/>
                          <a:latin typeface="微软雅黑" panose="020B0503020204020204" pitchFamily="34" charset="-122"/>
                          <a:ea typeface="微软雅黑" panose="020B0503020204020204" pitchFamily="34" charset="-122"/>
                        </a:rPr>
                        <a:t>隐层间激活函数</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69194671"/>
                  </a:ext>
                </a:extLst>
              </a:tr>
              <a:tr h="328214">
                <a:tc>
                  <a:txBody>
                    <a:bodyPr/>
                    <a:lstStyle/>
                    <a:p>
                      <a:pPr indent="0" algn="ctr">
                        <a:lnSpc>
                          <a:spcPct val="100000"/>
                        </a:lnSpc>
                      </a:pPr>
                      <a:r>
                        <a:rPr lang="en-US" altLang="zh-CN" sz="1400" kern="100" dirty="0" err="1">
                          <a:effectLst/>
                          <a:latin typeface="微软雅黑" panose="020B0503020204020204" pitchFamily="34" charset="-122"/>
                          <a:ea typeface="微软雅黑" panose="020B0503020204020204" pitchFamily="34" charset="-122"/>
                        </a:rPr>
                        <a:t>LeakyReLU</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a:effectLst/>
                          <a:latin typeface="微软雅黑" panose="020B0503020204020204" pitchFamily="34" charset="-122"/>
                          <a:ea typeface="微软雅黑" panose="020B0503020204020204" pitchFamily="34" charset="-122"/>
                        </a:rPr>
                        <a:t>隐层间激活函数</a:t>
                      </a:r>
                      <a:endParaRPr lang="zh-CN" alt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69306522"/>
                  </a:ext>
                </a:extLst>
              </a:tr>
              <a:tr h="328214">
                <a:tc>
                  <a:txBody>
                    <a:bodyPr/>
                    <a:lstStyle/>
                    <a:p>
                      <a:pPr indent="0" algn="ctr">
                        <a:lnSpc>
                          <a:spcPct val="100000"/>
                        </a:lnSpc>
                      </a:pPr>
                      <a:r>
                        <a:rPr lang="en-US" altLang="zh-CN" sz="1400" kern="100" dirty="0">
                          <a:effectLst/>
                          <a:latin typeface="微软雅黑" panose="020B0503020204020204" pitchFamily="34" charset="-122"/>
                          <a:ea typeface="微软雅黑" panose="020B0503020204020204" pitchFamily="34" charset="-122"/>
                        </a:rPr>
                        <a:t>Tanh</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indent="0" algn="ctr">
                        <a:lnSpc>
                          <a:spcPct val="100000"/>
                        </a:lnSpc>
                      </a:pPr>
                      <a:r>
                        <a:rPr lang="zh-CN" altLang="en-US" sz="1400" kern="100" dirty="0">
                          <a:effectLst/>
                          <a:latin typeface="微软雅黑" panose="020B0503020204020204" pitchFamily="34" charset="-122"/>
                          <a:ea typeface="微软雅黑" panose="020B0503020204020204" pitchFamily="34" charset="-122"/>
                        </a:rPr>
                        <a:t>结果层激活函数</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57349204"/>
                  </a:ext>
                </a:extLst>
              </a:tr>
              <a:tr h="328214">
                <a:tc>
                  <a:txBody>
                    <a:bodyPr/>
                    <a:lstStyle/>
                    <a:p>
                      <a:pPr indent="0" algn="ctr">
                        <a:lnSpc>
                          <a:spcPct val="100000"/>
                        </a:lnSpc>
                      </a:pPr>
                      <a:r>
                        <a:rPr lang="en-US" altLang="zh-CN" sz="1400" kern="100" dirty="0">
                          <a:effectLst/>
                          <a:latin typeface="微软雅黑" panose="020B0503020204020204" pitchFamily="34" charset="-122"/>
                          <a:ea typeface="微软雅黑" panose="020B0503020204020204" pitchFamily="34" charset="-122"/>
                        </a:rPr>
                        <a:t>Sigmoid</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a:effectLst/>
                          <a:latin typeface="微软雅黑" panose="020B0503020204020204" pitchFamily="34" charset="-122"/>
                          <a:ea typeface="微软雅黑" panose="020B0503020204020204" pitchFamily="34" charset="-122"/>
                        </a:rPr>
                        <a:t>结果层激活函数</a:t>
                      </a:r>
                      <a:endParaRPr lang="zh-CN" alt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38962643"/>
                  </a:ext>
                </a:extLst>
              </a:tr>
              <a:tr h="328214">
                <a:tc>
                  <a:txBody>
                    <a:bodyPr/>
                    <a:lstStyle/>
                    <a:p>
                      <a:pPr indent="0" algn="ctr">
                        <a:lnSpc>
                          <a:spcPct val="100000"/>
                        </a:lnSpc>
                      </a:pPr>
                      <a:r>
                        <a:rPr lang="en-US" altLang="zh-CN" sz="1400" kern="100" dirty="0">
                          <a:effectLst/>
                          <a:latin typeface="微软雅黑" panose="020B0503020204020204" pitchFamily="34" charset="-122"/>
                          <a:ea typeface="微软雅黑" panose="020B0503020204020204" pitchFamily="34" charset="-122"/>
                        </a:rPr>
                        <a:t>k</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a:effectLst/>
                          <a:latin typeface="微软雅黑" panose="020B0503020204020204" pitchFamily="34" charset="-122"/>
                          <a:ea typeface="微软雅黑" panose="020B0503020204020204" pitchFamily="34" charset="-122"/>
                        </a:rPr>
                        <a:t>卷积核大小</a:t>
                      </a:r>
                      <a:endParaRPr lang="zh-CN" alt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1099007"/>
                  </a:ext>
                </a:extLst>
              </a:tr>
              <a:tr h="328214">
                <a:tc>
                  <a:txBody>
                    <a:bodyPr/>
                    <a:lstStyle/>
                    <a:p>
                      <a:pPr indent="0" algn="ctr">
                        <a:lnSpc>
                          <a:spcPct val="100000"/>
                        </a:lnSpc>
                      </a:pPr>
                      <a:r>
                        <a:rPr lang="en-US" altLang="zh-CN" sz="1400" kern="100" dirty="0">
                          <a:effectLst/>
                          <a:latin typeface="微软雅黑" panose="020B0503020204020204" pitchFamily="34" charset="-122"/>
                          <a:ea typeface="微软雅黑" panose="020B0503020204020204" pitchFamily="34" charset="-122"/>
                        </a:rPr>
                        <a:t>n</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a:effectLst/>
                          <a:latin typeface="微软雅黑" panose="020B0503020204020204" pitchFamily="34" charset="-122"/>
                          <a:ea typeface="微软雅黑" panose="020B0503020204020204" pitchFamily="34" charset="-122"/>
                        </a:rPr>
                        <a:t>特征图个数</a:t>
                      </a:r>
                      <a:endParaRPr lang="zh-CN" alt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55703759"/>
                  </a:ext>
                </a:extLst>
              </a:tr>
              <a:tr h="328214">
                <a:tc>
                  <a:txBody>
                    <a:bodyPr/>
                    <a:lstStyle/>
                    <a:p>
                      <a:pPr indent="0" algn="ctr">
                        <a:lnSpc>
                          <a:spcPct val="100000"/>
                        </a:lnSpc>
                      </a:pPr>
                      <a:r>
                        <a:rPr lang="en-US" altLang="zh-CN" sz="1400" kern="100" dirty="0">
                          <a:effectLst/>
                          <a:latin typeface="微软雅黑" panose="020B0503020204020204" pitchFamily="34" charset="-122"/>
                          <a:ea typeface="微软雅黑" panose="020B0503020204020204" pitchFamily="34" charset="-122"/>
                        </a:rPr>
                        <a:t>s</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a:effectLst/>
                          <a:latin typeface="微软雅黑" panose="020B0503020204020204" pitchFamily="34" charset="-122"/>
                          <a:ea typeface="微软雅黑" panose="020B0503020204020204" pitchFamily="34" charset="-122"/>
                        </a:rPr>
                        <a:t>步长</a:t>
                      </a:r>
                      <a:endParaRPr lang="zh-CN" alt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19769112"/>
                  </a:ext>
                </a:extLst>
              </a:tr>
            </a:tbl>
          </a:graphicData>
        </a:graphic>
      </p:graphicFrame>
      <p:sp>
        <p:nvSpPr>
          <p:cNvPr id="18" name="箭头: 上 17">
            <a:extLst>
              <a:ext uri="{FF2B5EF4-FFF2-40B4-BE49-F238E27FC236}">
                <a16:creationId xmlns:a16="http://schemas.microsoft.com/office/drawing/2014/main" id="{7D55B053-B0CD-154B-5BBC-6CFF3DF608CE}"/>
              </a:ext>
            </a:extLst>
          </p:cNvPr>
          <p:cNvSpPr/>
          <p:nvPr/>
        </p:nvSpPr>
        <p:spPr>
          <a:xfrm>
            <a:off x="7049709" y="1879600"/>
            <a:ext cx="685800" cy="838198"/>
          </a:xfrm>
          <a:prstGeom prst="upArrow">
            <a:avLst/>
          </a:prstGeom>
        </p:spPr>
        <p:style>
          <a:lnRef idx="0">
            <a:schemeClr val="accent2"/>
          </a:lnRef>
          <a:fillRef idx="3">
            <a:schemeClr val="accent2"/>
          </a:fillRef>
          <a:effectRef idx="3">
            <a:schemeClr val="accent2"/>
          </a:effectRef>
          <a:fontRef idx="minor">
            <a:schemeClr val="lt1"/>
          </a:fontRef>
        </p:style>
        <p:txBody>
          <a:bodyPr lIns="127000" rIns="127000" rtlCol="0" anchor="ctr"/>
          <a:lstStyle/>
          <a:p>
            <a:pPr algn="l"/>
            <a:endParaRPr lang="zh-CN" altLang="en-US" sz="1100" dirty="0"/>
          </a:p>
        </p:txBody>
      </p:sp>
      <p:sp>
        <p:nvSpPr>
          <p:cNvPr id="24" name="箭头: 上 23">
            <a:extLst>
              <a:ext uri="{FF2B5EF4-FFF2-40B4-BE49-F238E27FC236}">
                <a16:creationId xmlns:a16="http://schemas.microsoft.com/office/drawing/2014/main" id="{38FE7782-C84C-F3DE-317C-1E86496E400E}"/>
              </a:ext>
            </a:extLst>
          </p:cNvPr>
          <p:cNvSpPr/>
          <p:nvPr/>
        </p:nvSpPr>
        <p:spPr>
          <a:xfrm rot="10800000">
            <a:off x="7049709" y="3632200"/>
            <a:ext cx="685800" cy="838198"/>
          </a:xfrm>
          <a:prstGeom prst="upArrow">
            <a:avLst/>
          </a:prstGeom>
        </p:spPr>
        <p:style>
          <a:lnRef idx="0">
            <a:schemeClr val="accent2"/>
          </a:lnRef>
          <a:fillRef idx="3">
            <a:schemeClr val="accent2"/>
          </a:fillRef>
          <a:effectRef idx="3">
            <a:schemeClr val="accent2"/>
          </a:effectRef>
          <a:fontRef idx="minor">
            <a:schemeClr val="lt1"/>
          </a:fontRef>
        </p:style>
        <p:txBody>
          <a:bodyPr lIns="127000" rIns="127000" rtlCol="0" anchor="ctr"/>
          <a:lstStyle/>
          <a:p>
            <a:pPr algn="l"/>
            <a:endParaRPr lang="zh-CN" altLang="en-US" sz="1100" dirty="0"/>
          </a:p>
        </p:txBody>
      </p:sp>
    </p:spTree>
    <p:extLst>
      <p:ext uri="{BB962C8B-B14F-4D97-AF65-F5344CB8AC3E}">
        <p14:creationId xmlns:p14="http://schemas.microsoft.com/office/powerpoint/2010/main" val="266524428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8"/>
          <p:cNvSpPr/>
          <p:nvPr/>
        </p:nvSpPr>
        <p:spPr>
          <a:xfrm>
            <a:off x="0" y="4927600"/>
            <a:ext cx="6578600" cy="1041400"/>
          </a:xfrm>
          <a:custGeom>
            <a:avLst/>
            <a:gdLst/>
            <a:ahLst/>
            <a:cxnLst/>
            <a:rect l="l" t="t" r="r" b="b"/>
            <a:pathLst>
              <a:path w="6578600" h="1041400">
                <a:moveTo>
                  <a:pt x="0" y="0"/>
                </a:moveTo>
                <a:lnTo>
                  <a:pt x="6578600" y="0"/>
                </a:lnTo>
                <a:lnTo>
                  <a:pt x="6578600" y="1041400"/>
                </a:lnTo>
                <a:lnTo>
                  <a:pt x="0" y="1041400"/>
                </a:lnTo>
                <a:close/>
              </a:path>
            </a:pathLst>
          </a:custGeom>
          <a:solidFill>
            <a:srgbClr val="013A8E">
              <a:alpha val="75000"/>
            </a:srgbClr>
          </a:solidFill>
        </p:spPr>
        <p:txBody>
          <a:bodyPr lIns="127000" rIns="127000" rtlCol="0" anchor="ctr"/>
          <a:lstStyle/>
          <a:p>
            <a:r>
              <a:rPr lang="en-US" sz="2800" spc="300" dirty="0">
                <a:solidFill>
                  <a:schemeClr val="bg1"/>
                </a:solidFill>
                <a:latin typeface="微软雅黑" panose="020B0503020204020204" pitchFamily="34" charset="-122"/>
                <a:ea typeface="微软雅黑" panose="020B0503020204020204" pitchFamily="34" charset="-122"/>
              </a:rPr>
              <a:t>    S</a:t>
            </a:r>
            <a:r>
              <a:rPr lang="en-US" altLang="zh-CN" sz="2800" spc="300" dirty="0">
                <a:solidFill>
                  <a:schemeClr val="bg1"/>
                </a:solidFill>
                <a:latin typeface="微软雅黑" panose="020B0503020204020204" pitchFamily="34" charset="-122"/>
                <a:ea typeface="微软雅黑" panose="020B0503020204020204" pitchFamily="34" charset="-122"/>
              </a:rPr>
              <a:t>tyle</a:t>
            </a:r>
            <a:r>
              <a:rPr lang="en-US" sz="2800" spc="300" dirty="0">
                <a:solidFill>
                  <a:schemeClr val="bg1"/>
                </a:solidFill>
                <a:latin typeface="微软雅黑" panose="020B0503020204020204" pitchFamily="34" charset="-122"/>
                <a:ea typeface="微软雅黑" panose="020B0503020204020204" pitchFamily="34" charset="-122"/>
              </a:rPr>
              <a:t>GAN3</a:t>
            </a:r>
            <a:r>
              <a:rPr lang="zh-CN" altLang="en-US" sz="2800" spc="300" dirty="0">
                <a:solidFill>
                  <a:schemeClr val="bg1"/>
                </a:solidFill>
                <a:latin typeface="微软雅黑" panose="020B0503020204020204" pitchFamily="34" charset="-122"/>
                <a:ea typeface="微软雅黑" panose="020B0503020204020204" pitchFamily="34" charset="-122"/>
              </a:rPr>
              <a:t>模型构成</a:t>
            </a:r>
            <a:endParaRPr lang="en-US" sz="2800" spc="300" dirty="0">
              <a:solidFill>
                <a:schemeClr val="bg1"/>
              </a:solidFill>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F4AB5DB2-15D8-C9C9-7960-559081DBB2CE}"/>
              </a:ext>
            </a:extLst>
          </p:cNvPr>
          <p:cNvGrpSpPr/>
          <p:nvPr/>
        </p:nvGrpSpPr>
        <p:grpSpPr>
          <a:xfrm>
            <a:off x="0" y="216544"/>
            <a:ext cx="11557000" cy="554693"/>
            <a:chOff x="0" y="216544"/>
            <a:chExt cx="11557000" cy="554693"/>
          </a:xfrm>
        </p:grpSpPr>
        <p:cxnSp>
          <p:nvCxnSpPr>
            <p:cNvPr id="3" name="直接连接符 2">
              <a:extLst>
                <a:ext uri="{FF2B5EF4-FFF2-40B4-BE49-F238E27FC236}">
                  <a16:creationId xmlns:a16="http://schemas.microsoft.com/office/drawing/2014/main" id="{2F7E6DD4-1BAA-C311-FC67-4C3F52B339F9}"/>
                </a:ext>
              </a:extLst>
            </p:cNvPr>
            <p:cNvCxnSpPr/>
            <p:nvPr/>
          </p:nvCxnSpPr>
          <p:spPr>
            <a:xfrm flipH="1">
              <a:off x="0" y="771237"/>
              <a:ext cx="11557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D705C92-E9B1-D34D-001F-EB63CBF0DC73}"/>
                </a:ext>
              </a:extLst>
            </p:cNvPr>
            <p:cNvSpPr txBox="1"/>
            <p:nvPr/>
          </p:nvSpPr>
          <p:spPr>
            <a:xfrm>
              <a:off x="439882" y="216544"/>
              <a:ext cx="1376218" cy="369332"/>
            </a:xfrm>
            <a:prstGeom prst="rect">
              <a:avLst/>
            </a:prstGeom>
            <a:noFill/>
          </p:spPr>
          <p:txBody>
            <a:bodyPr wrap="square" rtlCol="0">
              <a:spAutoFit/>
            </a:bodyPr>
            <a:lstStyle/>
            <a:p>
              <a:pPr algn="ctr"/>
              <a:r>
                <a:rPr lang="en-US" altLang="zh-CN" dirty="0">
                  <a:latin typeface="Microsoft YaHei"/>
                  <a:ea typeface="Microsoft YaHei"/>
                </a:rPr>
                <a:t>1.</a:t>
              </a:r>
              <a:r>
                <a:rPr lang="zh-CN" altLang="en-US" dirty="0">
                  <a:latin typeface="Microsoft YaHei"/>
                  <a:ea typeface="Microsoft YaHei"/>
                </a:rPr>
                <a:t>选题综述</a:t>
              </a:r>
              <a:endParaRPr lang="en-US" altLang="zh-CN" sz="1000" dirty="0"/>
            </a:p>
          </p:txBody>
        </p:sp>
        <p:sp>
          <p:nvSpPr>
            <p:cNvPr id="20" name="文本框 19">
              <a:extLst>
                <a:ext uri="{FF2B5EF4-FFF2-40B4-BE49-F238E27FC236}">
                  <a16:creationId xmlns:a16="http://schemas.microsoft.com/office/drawing/2014/main" id="{9C34BE3E-72B3-69FB-F9BB-E8F29D5450B9}"/>
                </a:ext>
              </a:extLst>
            </p:cNvPr>
            <p:cNvSpPr txBox="1"/>
            <p:nvPr/>
          </p:nvSpPr>
          <p:spPr>
            <a:xfrm>
              <a:off x="2349243" y="216544"/>
              <a:ext cx="1457036" cy="369332"/>
            </a:xfrm>
            <a:prstGeom prst="rect">
              <a:avLst/>
            </a:prstGeom>
            <a:noFill/>
          </p:spPr>
          <p:txBody>
            <a:bodyPr wrap="square" rtlCol="0">
              <a:spAutoFit/>
            </a:bodyPr>
            <a:lstStyle/>
            <a:p>
              <a:pPr algn="ctr"/>
              <a:r>
                <a:rPr lang="en-US" altLang="zh-CN" b="1" dirty="0">
                  <a:solidFill>
                    <a:srgbClr val="C00000"/>
                  </a:solidFill>
                  <a:latin typeface="Microsoft YaHei"/>
                  <a:ea typeface="Microsoft YaHei"/>
                </a:rPr>
                <a:t>2.</a:t>
              </a:r>
              <a:r>
                <a:rPr lang="zh-CN" altLang="en-US" b="1" dirty="0">
                  <a:solidFill>
                    <a:srgbClr val="C00000"/>
                  </a:solidFill>
                  <a:latin typeface="Microsoft YaHei"/>
                  <a:ea typeface="Microsoft YaHei"/>
                </a:rPr>
                <a:t>研究内容</a:t>
              </a:r>
              <a:endParaRPr lang="en-US" altLang="zh-CN" sz="1000" b="1" dirty="0">
                <a:solidFill>
                  <a:srgbClr val="C00000"/>
                </a:solidFill>
              </a:endParaRPr>
            </a:p>
          </p:txBody>
        </p:sp>
        <p:sp>
          <p:nvSpPr>
            <p:cNvPr id="21" name="文本框 20">
              <a:extLst>
                <a:ext uri="{FF2B5EF4-FFF2-40B4-BE49-F238E27FC236}">
                  <a16:creationId xmlns:a16="http://schemas.microsoft.com/office/drawing/2014/main" id="{C40BCAF1-F6FD-309A-5912-FEA0CD2052E6}"/>
                </a:ext>
              </a:extLst>
            </p:cNvPr>
            <p:cNvSpPr txBox="1"/>
            <p:nvPr/>
          </p:nvSpPr>
          <p:spPr>
            <a:xfrm>
              <a:off x="4339422" y="216544"/>
              <a:ext cx="1439334" cy="369332"/>
            </a:xfrm>
            <a:prstGeom prst="rect">
              <a:avLst/>
            </a:prstGeom>
            <a:noFill/>
          </p:spPr>
          <p:txBody>
            <a:bodyPr wrap="square" rtlCol="0">
              <a:spAutoFit/>
            </a:bodyPr>
            <a:lstStyle/>
            <a:p>
              <a:pPr algn="ctr"/>
              <a:r>
                <a:rPr lang="en-US" altLang="zh-CN" b="0" dirty="0">
                  <a:latin typeface="Microsoft YaHei"/>
                  <a:ea typeface="Microsoft YaHei"/>
                </a:rPr>
                <a:t>3.</a:t>
              </a:r>
              <a:r>
                <a:rPr lang="zh-CN" altLang="en-US" b="0" dirty="0">
                  <a:latin typeface="Microsoft YaHei"/>
                  <a:ea typeface="Microsoft YaHei"/>
                </a:rPr>
                <a:t>研究成果</a:t>
              </a:r>
              <a:endParaRPr lang="en-US" altLang="zh-CN" sz="1000" dirty="0"/>
            </a:p>
          </p:txBody>
        </p:sp>
        <p:sp>
          <p:nvSpPr>
            <p:cNvPr id="22" name="文本框 21">
              <a:extLst>
                <a:ext uri="{FF2B5EF4-FFF2-40B4-BE49-F238E27FC236}">
                  <a16:creationId xmlns:a16="http://schemas.microsoft.com/office/drawing/2014/main" id="{97A3828F-4EE2-59E1-90E6-695964ED7DA7}"/>
                </a:ext>
              </a:extLst>
            </p:cNvPr>
            <p:cNvSpPr txBox="1"/>
            <p:nvPr/>
          </p:nvSpPr>
          <p:spPr>
            <a:xfrm>
              <a:off x="6311900" y="216544"/>
              <a:ext cx="2362200" cy="369332"/>
            </a:xfrm>
            <a:prstGeom prst="rect">
              <a:avLst/>
            </a:prstGeom>
            <a:noFill/>
          </p:spPr>
          <p:txBody>
            <a:bodyPr wrap="square" rtlCol="0">
              <a:spAutoFit/>
            </a:bodyPr>
            <a:lstStyle/>
            <a:p>
              <a:pPr algn="ctr"/>
              <a:r>
                <a:rPr lang="en-US" altLang="zh-CN" b="0" dirty="0">
                  <a:latin typeface="Microsoft YaHei"/>
                  <a:ea typeface="Microsoft YaHei"/>
                </a:rPr>
                <a:t>4.</a:t>
              </a:r>
              <a:r>
                <a:rPr lang="zh-CN" altLang="en-US" b="0" dirty="0">
                  <a:latin typeface="Microsoft YaHei"/>
                  <a:ea typeface="Microsoft YaHei"/>
                </a:rPr>
                <a:t>结论、讨论与改进</a:t>
              </a:r>
              <a:endParaRPr lang="en-US" altLang="zh-CN" sz="1000" dirty="0"/>
            </a:p>
          </p:txBody>
        </p:sp>
      </p:grpSp>
      <p:grpSp>
        <p:nvGrpSpPr>
          <p:cNvPr id="4" name="组合 3">
            <a:extLst>
              <a:ext uri="{FF2B5EF4-FFF2-40B4-BE49-F238E27FC236}">
                <a16:creationId xmlns:a16="http://schemas.microsoft.com/office/drawing/2014/main" id="{D00DE6A7-9E81-3DD0-478A-F7A7026F2BEF}"/>
              </a:ext>
            </a:extLst>
          </p:cNvPr>
          <p:cNvGrpSpPr/>
          <p:nvPr/>
        </p:nvGrpSpPr>
        <p:grpSpPr>
          <a:xfrm>
            <a:off x="439882" y="952650"/>
            <a:ext cx="6542389" cy="3793537"/>
            <a:chOff x="2789447" y="954719"/>
            <a:chExt cx="6542389" cy="3793537"/>
          </a:xfrm>
        </p:grpSpPr>
        <p:pic>
          <p:nvPicPr>
            <p:cNvPr id="13" name="图片 12">
              <a:extLst>
                <a:ext uri="{FF2B5EF4-FFF2-40B4-BE49-F238E27FC236}">
                  <a16:creationId xmlns:a16="http://schemas.microsoft.com/office/drawing/2014/main" id="{6D2B8F04-A54C-CFD6-3708-6F6F0E2934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447" y="954719"/>
              <a:ext cx="2455653" cy="3793537"/>
            </a:xfrm>
            <a:prstGeom prst="rect">
              <a:avLst/>
            </a:prstGeom>
          </p:spPr>
        </p:pic>
        <p:pic>
          <p:nvPicPr>
            <p:cNvPr id="14" name="图片 13">
              <a:extLst>
                <a:ext uri="{FF2B5EF4-FFF2-40B4-BE49-F238E27FC236}">
                  <a16:creationId xmlns:a16="http://schemas.microsoft.com/office/drawing/2014/main" id="{421F6461-8364-DD3E-DC97-0175779C6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5100" y="954720"/>
              <a:ext cx="4086736" cy="3787518"/>
            </a:xfrm>
            <a:prstGeom prst="rect">
              <a:avLst/>
            </a:prstGeom>
          </p:spPr>
        </p:pic>
      </p:grpSp>
      <p:sp>
        <p:nvSpPr>
          <p:cNvPr id="17" name="文本框 16">
            <a:extLst>
              <a:ext uri="{FF2B5EF4-FFF2-40B4-BE49-F238E27FC236}">
                <a16:creationId xmlns:a16="http://schemas.microsoft.com/office/drawing/2014/main" id="{6EF0F210-7085-F9C1-FB37-E976C0BC633A}"/>
              </a:ext>
            </a:extLst>
          </p:cNvPr>
          <p:cNvSpPr txBox="1"/>
          <p:nvPr/>
        </p:nvSpPr>
        <p:spPr>
          <a:xfrm>
            <a:off x="7378700" y="1346200"/>
            <a:ext cx="3810000" cy="2308324"/>
          </a:xfrm>
          <a:prstGeom prst="rect">
            <a:avLst/>
          </a:prstGeom>
          <a:noFill/>
        </p:spPr>
        <p:txBody>
          <a:bodyPr wrap="square">
            <a:spAutoFit/>
          </a:bodyPr>
          <a:lstStyle/>
          <a:p>
            <a:pPr algn="just"/>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该模型的生成模型共有</a:t>
            </a:r>
            <a:r>
              <a:rPr lang="en-US" altLang="zh-CN" sz="1800" kern="100" dirty="0">
                <a:solidFill>
                  <a:srgbClr val="C00000"/>
                </a:solidFill>
                <a:effectLst/>
                <a:latin typeface="微软雅黑" panose="020B0503020204020204" pitchFamily="34" charset="-122"/>
                <a:ea typeface="微软雅黑" panose="020B0503020204020204" pitchFamily="34" charset="-122"/>
              </a:rPr>
              <a:t>13</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个隐层，是一个极深的神经网络，每一层中使用了上采样、</a:t>
            </a:r>
            <a:r>
              <a:rPr lang="en-US" altLang="zh-CN" sz="1800" kern="100" dirty="0">
                <a:effectLst/>
                <a:latin typeface="微软雅黑" panose="020B0503020204020204" pitchFamily="34" charset="-122"/>
                <a:ea typeface="微软雅黑" panose="020B0503020204020204" pitchFamily="34" charset="-122"/>
              </a:rPr>
              <a:t>leaky </a:t>
            </a:r>
            <a:r>
              <a:rPr lang="en-US" altLang="zh-CN" sz="1800" kern="100" dirty="0" err="1">
                <a:effectLst/>
                <a:latin typeface="微软雅黑" panose="020B0503020204020204" pitchFamily="34" charset="-122"/>
                <a:ea typeface="微软雅黑" panose="020B0503020204020204" pitchFamily="34" charset="-122"/>
              </a:rPr>
              <a:t>ReLU</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激活函数、下采样，以及</a:t>
            </a:r>
            <a:r>
              <a:rPr lang="en-US" altLang="zh-CN" sz="1800" kern="100" dirty="0" err="1">
                <a:effectLst/>
                <a:latin typeface="微软雅黑" panose="020B0503020204020204" pitchFamily="34" charset="-122"/>
                <a:ea typeface="微软雅黑" panose="020B0503020204020204" pitchFamily="34" charset="-122"/>
              </a:rPr>
              <a:t>crop_layer</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层。</a:t>
            </a:r>
            <a:r>
              <a:rPr lang="en-US" altLang="zh-CN" sz="1800" kern="100" dirty="0" err="1">
                <a:effectLst/>
                <a:latin typeface="微软雅黑" panose="020B0503020204020204" pitchFamily="34" charset="-122"/>
                <a:ea typeface="微软雅黑" panose="020B0503020204020204" pitchFamily="34" charset="-122"/>
              </a:rPr>
              <a:t>Crop_layer</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层主要是通过裁剪掉最初为了卷积而操作的</a:t>
            </a:r>
            <a:r>
              <a:rPr lang="en-US" altLang="zh-CN" sz="1800" kern="100" dirty="0">
                <a:effectLst/>
                <a:latin typeface="微软雅黑" panose="020B0503020204020204" pitchFamily="34" charset="-122"/>
                <a:ea typeface="微软雅黑" panose="020B0503020204020204" pitchFamily="34" charset="-122"/>
              </a:rPr>
              <a:t>padding</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，来实现两个输入图片尺寸保持一致的功能。</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6052019"/>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Freeform 8"/>
          <p:cNvSpPr/>
          <p:nvPr/>
        </p:nvSpPr>
        <p:spPr>
          <a:xfrm>
            <a:off x="0" y="4927600"/>
            <a:ext cx="6578600" cy="1041400"/>
          </a:xfrm>
          <a:custGeom>
            <a:avLst/>
            <a:gdLst/>
            <a:ahLst/>
            <a:cxnLst/>
            <a:rect l="l" t="t" r="r" b="b"/>
            <a:pathLst>
              <a:path w="6578600" h="1041400">
                <a:moveTo>
                  <a:pt x="0" y="0"/>
                </a:moveTo>
                <a:lnTo>
                  <a:pt x="6578600" y="0"/>
                </a:lnTo>
                <a:lnTo>
                  <a:pt x="6578600" y="1041400"/>
                </a:lnTo>
                <a:lnTo>
                  <a:pt x="0" y="1041400"/>
                </a:lnTo>
                <a:close/>
              </a:path>
            </a:pathLst>
          </a:custGeom>
          <a:solidFill>
            <a:srgbClr val="013A8E">
              <a:alpha val="75000"/>
            </a:srgbClr>
          </a:solidFill>
        </p:spPr>
        <p:txBody>
          <a:bodyPr lIns="127000" rIns="127000" rtlCol="0" anchor="ctr"/>
          <a:lstStyle/>
          <a:p>
            <a:r>
              <a:rPr lang="en-US" sz="2800" spc="300" dirty="0">
                <a:solidFill>
                  <a:schemeClr val="bg1"/>
                </a:solidFill>
                <a:latin typeface="微软雅黑" panose="020B0503020204020204" pitchFamily="34" charset="-122"/>
                <a:ea typeface="微软雅黑" panose="020B0503020204020204" pitchFamily="34" charset="-122"/>
              </a:rPr>
              <a:t>    </a:t>
            </a:r>
            <a:r>
              <a:rPr lang="zh-CN" altLang="en-US" sz="2800" spc="300" dirty="0">
                <a:solidFill>
                  <a:schemeClr val="bg1"/>
                </a:solidFill>
                <a:latin typeface="微软雅黑" panose="020B0503020204020204" pitchFamily="34" charset="-122"/>
                <a:ea typeface="微软雅黑" panose="020B0503020204020204" pitchFamily="34" charset="-122"/>
              </a:rPr>
              <a:t>批量标准化层（</a:t>
            </a:r>
            <a:r>
              <a:rPr lang="en-US" altLang="zh-CN" sz="2800" spc="300" dirty="0">
                <a:solidFill>
                  <a:schemeClr val="bg1"/>
                </a:solidFill>
                <a:latin typeface="微软雅黑" panose="020B0503020204020204" pitchFamily="34" charset="-122"/>
                <a:ea typeface="微软雅黑" panose="020B0503020204020204" pitchFamily="34" charset="-122"/>
              </a:rPr>
              <a:t>BN</a:t>
            </a:r>
            <a:r>
              <a:rPr lang="zh-CN" altLang="en-US" sz="2800" spc="300" dirty="0">
                <a:solidFill>
                  <a:schemeClr val="bg1"/>
                </a:solidFill>
                <a:latin typeface="微软雅黑" panose="020B0503020204020204" pitchFamily="34" charset="-122"/>
                <a:ea typeface="微软雅黑" panose="020B0503020204020204" pitchFamily="34" charset="-122"/>
              </a:rPr>
              <a:t>）</a:t>
            </a:r>
            <a:endParaRPr lang="en-US" sz="2800" spc="300" dirty="0">
              <a:solidFill>
                <a:schemeClr val="bg1"/>
              </a:solidFill>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F4AB5DB2-15D8-C9C9-7960-559081DBB2CE}"/>
              </a:ext>
            </a:extLst>
          </p:cNvPr>
          <p:cNvGrpSpPr/>
          <p:nvPr/>
        </p:nvGrpSpPr>
        <p:grpSpPr>
          <a:xfrm>
            <a:off x="0" y="216544"/>
            <a:ext cx="11557000" cy="554693"/>
            <a:chOff x="0" y="216544"/>
            <a:chExt cx="11557000" cy="554693"/>
          </a:xfrm>
        </p:grpSpPr>
        <p:cxnSp>
          <p:nvCxnSpPr>
            <p:cNvPr id="3" name="直接连接符 2">
              <a:extLst>
                <a:ext uri="{FF2B5EF4-FFF2-40B4-BE49-F238E27FC236}">
                  <a16:creationId xmlns:a16="http://schemas.microsoft.com/office/drawing/2014/main" id="{2F7E6DD4-1BAA-C311-FC67-4C3F52B339F9}"/>
                </a:ext>
              </a:extLst>
            </p:cNvPr>
            <p:cNvCxnSpPr/>
            <p:nvPr/>
          </p:nvCxnSpPr>
          <p:spPr>
            <a:xfrm flipH="1">
              <a:off x="0" y="771237"/>
              <a:ext cx="11557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D705C92-E9B1-D34D-001F-EB63CBF0DC73}"/>
                </a:ext>
              </a:extLst>
            </p:cNvPr>
            <p:cNvSpPr txBox="1"/>
            <p:nvPr/>
          </p:nvSpPr>
          <p:spPr>
            <a:xfrm>
              <a:off x="439882" y="216544"/>
              <a:ext cx="1376218" cy="369332"/>
            </a:xfrm>
            <a:prstGeom prst="rect">
              <a:avLst/>
            </a:prstGeom>
            <a:noFill/>
          </p:spPr>
          <p:txBody>
            <a:bodyPr wrap="square" rtlCol="0">
              <a:spAutoFit/>
            </a:bodyPr>
            <a:lstStyle/>
            <a:p>
              <a:pPr algn="ctr"/>
              <a:r>
                <a:rPr lang="en-US" altLang="zh-CN" dirty="0">
                  <a:latin typeface="Microsoft YaHei"/>
                  <a:ea typeface="Microsoft YaHei"/>
                </a:rPr>
                <a:t>1.</a:t>
              </a:r>
              <a:r>
                <a:rPr lang="zh-CN" altLang="en-US" dirty="0">
                  <a:latin typeface="Microsoft YaHei"/>
                  <a:ea typeface="Microsoft YaHei"/>
                </a:rPr>
                <a:t>选题综述</a:t>
              </a:r>
              <a:endParaRPr lang="en-US" altLang="zh-CN" sz="1000" dirty="0"/>
            </a:p>
          </p:txBody>
        </p:sp>
        <p:sp>
          <p:nvSpPr>
            <p:cNvPr id="20" name="文本框 19">
              <a:extLst>
                <a:ext uri="{FF2B5EF4-FFF2-40B4-BE49-F238E27FC236}">
                  <a16:creationId xmlns:a16="http://schemas.microsoft.com/office/drawing/2014/main" id="{9C34BE3E-72B3-69FB-F9BB-E8F29D5450B9}"/>
                </a:ext>
              </a:extLst>
            </p:cNvPr>
            <p:cNvSpPr txBox="1"/>
            <p:nvPr/>
          </p:nvSpPr>
          <p:spPr>
            <a:xfrm>
              <a:off x="2349243" y="216544"/>
              <a:ext cx="1457036" cy="369332"/>
            </a:xfrm>
            <a:prstGeom prst="rect">
              <a:avLst/>
            </a:prstGeom>
            <a:noFill/>
          </p:spPr>
          <p:txBody>
            <a:bodyPr wrap="square" rtlCol="0">
              <a:spAutoFit/>
            </a:bodyPr>
            <a:lstStyle/>
            <a:p>
              <a:pPr algn="ctr"/>
              <a:r>
                <a:rPr lang="en-US" altLang="zh-CN" b="1" dirty="0">
                  <a:solidFill>
                    <a:srgbClr val="C00000"/>
                  </a:solidFill>
                  <a:latin typeface="Microsoft YaHei"/>
                  <a:ea typeface="Microsoft YaHei"/>
                </a:rPr>
                <a:t>2.</a:t>
              </a:r>
              <a:r>
                <a:rPr lang="zh-CN" altLang="en-US" b="1" dirty="0">
                  <a:solidFill>
                    <a:srgbClr val="C00000"/>
                  </a:solidFill>
                  <a:latin typeface="Microsoft YaHei"/>
                  <a:ea typeface="Microsoft YaHei"/>
                </a:rPr>
                <a:t>研究内容</a:t>
              </a:r>
              <a:endParaRPr lang="en-US" altLang="zh-CN" sz="1000" b="1" dirty="0">
                <a:solidFill>
                  <a:srgbClr val="C00000"/>
                </a:solidFill>
              </a:endParaRPr>
            </a:p>
          </p:txBody>
        </p:sp>
        <p:sp>
          <p:nvSpPr>
            <p:cNvPr id="21" name="文本框 20">
              <a:extLst>
                <a:ext uri="{FF2B5EF4-FFF2-40B4-BE49-F238E27FC236}">
                  <a16:creationId xmlns:a16="http://schemas.microsoft.com/office/drawing/2014/main" id="{C40BCAF1-F6FD-309A-5912-FEA0CD2052E6}"/>
                </a:ext>
              </a:extLst>
            </p:cNvPr>
            <p:cNvSpPr txBox="1"/>
            <p:nvPr/>
          </p:nvSpPr>
          <p:spPr>
            <a:xfrm>
              <a:off x="4339422" y="216544"/>
              <a:ext cx="1439334" cy="369332"/>
            </a:xfrm>
            <a:prstGeom prst="rect">
              <a:avLst/>
            </a:prstGeom>
            <a:noFill/>
          </p:spPr>
          <p:txBody>
            <a:bodyPr wrap="square" rtlCol="0">
              <a:spAutoFit/>
            </a:bodyPr>
            <a:lstStyle/>
            <a:p>
              <a:pPr algn="ctr"/>
              <a:r>
                <a:rPr lang="en-US" altLang="zh-CN" b="0" dirty="0">
                  <a:latin typeface="Microsoft YaHei"/>
                  <a:ea typeface="Microsoft YaHei"/>
                </a:rPr>
                <a:t>3.</a:t>
              </a:r>
              <a:r>
                <a:rPr lang="zh-CN" altLang="en-US" b="0" dirty="0">
                  <a:latin typeface="Microsoft YaHei"/>
                  <a:ea typeface="Microsoft YaHei"/>
                </a:rPr>
                <a:t>研究成果</a:t>
              </a:r>
              <a:endParaRPr lang="en-US" altLang="zh-CN" sz="1000" dirty="0"/>
            </a:p>
          </p:txBody>
        </p:sp>
        <p:sp>
          <p:nvSpPr>
            <p:cNvPr id="22" name="文本框 21">
              <a:extLst>
                <a:ext uri="{FF2B5EF4-FFF2-40B4-BE49-F238E27FC236}">
                  <a16:creationId xmlns:a16="http://schemas.microsoft.com/office/drawing/2014/main" id="{97A3828F-4EE2-59E1-90E6-695964ED7DA7}"/>
                </a:ext>
              </a:extLst>
            </p:cNvPr>
            <p:cNvSpPr txBox="1"/>
            <p:nvPr/>
          </p:nvSpPr>
          <p:spPr>
            <a:xfrm>
              <a:off x="6311900" y="216544"/>
              <a:ext cx="2362200" cy="369332"/>
            </a:xfrm>
            <a:prstGeom prst="rect">
              <a:avLst/>
            </a:prstGeom>
            <a:noFill/>
          </p:spPr>
          <p:txBody>
            <a:bodyPr wrap="square" rtlCol="0">
              <a:spAutoFit/>
            </a:bodyPr>
            <a:lstStyle/>
            <a:p>
              <a:pPr algn="ctr"/>
              <a:r>
                <a:rPr lang="en-US" altLang="zh-CN" b="0" dirty="0">
                  <a:latin typeface="Microsoft YaHei"/>
                  <a:ea typeface="Microsoft YaHei"/>
                </a:rPr>
                <a:t>4.</a:t>
              </a:r>
              <a:r>
                <a:rPr lang="zh-CN" altLang="en-US" b="0" dirty="0">
                  <a:latin typeface="Microsoft YaHei"/>
                  <a:ea typeface="Microsoft YaHei"/>
                </a:rPr>
                <a:t>结论、讨论与改进</a:t>
              </a:r>
              <a:endParaRPr lang="en-US" altLang="zh-CN" sz="1000" dirty="0"/>
            </a:p>
          </p:txBody>
        </p:sp>
      </p:grpSp>
      <p:sp>
        <p:nvSpPr>
          <p:cNvPr id="4" name="矩形 3">
            <a:extLst>
              <a:ext uri="{FF2B5EF4-FFF2-40B4-BE49-F238E27FC236}">
                <a16:creationId xmlns:a16="http://schemas.microsoft.com/office/drawing/2014/main" id="{2D5BA8D2-668E-B1E5-C806-FE8D94FC1085}"/>
              </a:ext>
            </a:extLst>
          </p:cNvPr>
          <p:cNvSpPr/>
          <p:nvPr/>
        </p:nvSpPr>
        <p:spPr>
          <a:xfrm>
            <a:off x="901700" y="1651000"/>
            <a:ext cx="685800" cy="2514597"/>
          </a:xfrm>
          <a:prstGeom prst="rect">
            <a:avLst/>
          </a:prstGeom>
        </p:spPr>
        <p:style>
          <a:lnRef idx="2">
            <a:schemeClr val="accent1"/>
          </a:lnRef>
          <a:fillRef idx="1">
            <a:schemeClr val="lt1"/>
          </a:fillRef>
          <a:effectRef idx="0">
            <a:schemeClr val="accent1"/>
          </a:effectRef>
          <a:fontRef idx="minor">
            <a:schemeClr val="dk1"/>
          </a:fontRef>
        </p:style>
        <p:txBody>
          <a:bodyPr vert="wordArtVertRtl" lIns="127000" rIns="127000" rtlCol="0" anchor="ctr"/>
          <a:lstStyle/>
          <a:p>
            <a:pPr algn="ctr"/>
            <a:r>
              <a:rPr lang="zh-CN" altLang="en-US" sz="2400" b="1" dirty="0">
                <a:latin typeface="微软雅黑" panose="020B0503020204020204" pitchFamily="34" charset="-122"/>
                <a:ea typeface="微软雅黑" panose="020B0503020204020204" pitchFamily="34" charset="-122"/>
              </a:rPr>
              <a:t>卷积层</a:t>
            </a:r>
          </a:p>
        </p:txBody>
      </p:sp>
      <p:sp>
        <p:nvSpPr>
          <p:cNvPr id="14" name="矩形 13">
            <a:extLst>
              <a:ext uri="{FF2B5EF4-FFF2-40B4-BE49-F238E27FC236}">
                <a16:creationId xmlns:a16="http://schemas.microsoft.com/office/drawing/2014/main" id="{C792E300-3A76-70A5-1AF4-58B0F30EA13F}"/>
              </a:ext>
            </a:extLst>
          </p:cNvPr>
          <p:cNvSpPr/>
          <p:nvPr/>
        </p:nvSpPr>
        <p:spPr>
          <a:xfrm>
            <a:off x="2603500" y="1651000"/>
            <a:ext cx="685800" cy="2514597"/>
          </a:xfrm>
          <a:prstGeom prst="rect">
            <a:avLst/>
          </a:prstGeom>
        </p:spPr>
        <p:style>
          <a:lnRef idx="2">
            <a:schemeClr val="accent1"/>
          </a:lnRef>
          <a:fillRef idx="1">
            <a:schemeClr val="lt1"/>
          </a:fillRef>
          <a:effectRef idx="0">
            <a:schemeClr val="accent1"/>
          </a:effectRef>
          <a:fontRef idx="minor">
            <a:schemeClr val="dk1"/>
          </a:fontRef>
        </p:style>
        <p:txBody>
          <a:bodyPr vert="wordArtVertRtl" lIns="127000" rIns="127000" rtlCol="0" anchor="ctr"/>
          <a:lstStyle/>
          <a:p>
            <a:pPr algn="ctr"/>
            <a:r>
              <a:rPr lang="zh-CN" altLang="en-US" b="1" dirty="0">
                <a:latin typeface="微软雅黑" panose="020B0503020204020204" pitchFamily="34" charset="-122"/>
                <a:ea typeface="微软雅黑" panose="020B0503020204020204" pitchFamily="34" charset="-122"/>
              </a:rPr>
              <a:t>激活函数层</a:t>
            </a:r>
          </a:p>
        </p:txBody>
      </p:sp>
      <p:sp>
        <p:nvSpPr>
          <p:cNvPr id="16" name="矩形 15">
            <a:extLst>
              <a:ext uri="{FF2B5EF4-FFF2-40B4-BE49-F238E27FC236}">
                <a16:creationId xmlns:a16="http://schemas.microsoft.com/office/drawing/2014/main" id="{0DE69B9D-B28C-5BFA-6964-6D40CAAFB891}"/>
              </a:ext>
            </a:extLst>
          </p:cNvPr>
          <p:cNvSpPr/>
          <p:nvPr/>
        </p:nvSpPr>
        <p:spPr>
          <a:xfrm>
            <a:off x="1752600" y="1651000"/>
            <a:ext cx="685800" cy="2514597"/>
          </a:xfrm>
          <a:prstGeom prst="rect">
            <a:avLst/>
          </a:prstGeom>
          <a:ln/>
        </p:spPr>
        <p:style>
          <a:lnRef idx="2">
            <a:schemeClr val="accent2"/>
          </a:lnRef>
          <a:fillRef idx="1">
            <a:schemeClr val="lt1"/>
          </a:fillRef>
          <a:effectRef idx="0">
            <a:schemeClr val="accent2"/>
          </a:effectRef>
          <a:fontRef idx="minor">
            <a:schemeClr val="dk1"/>
          </a:fontRef>
        </p:style>
        <p:txBody>
          <a:bodyPr vert="wordArtVertRtl" lIns="127000" rIns="127000"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BN</a:t>
            </a:r>
            <a:r>
              <a:rPr lang="zh-CN" altLang="en-US" sz="2400" b="1" dirty="0">
                <a:solidFill>
                  <a:srgbClr val="C00000"/>
                </a:solidFill>
                <a:latin typeface="微软雅黑" panose="020B0503020204020204" pitchFamily="34" charset="-122"/>
                <a:ea typeface="微软雅黑" panose="020B0503020204020204" pitchFamily="34" charset="-122"/>
              </a:rPr>
              <a:t>层</a:t>
            </a:r>
          </a:p>
        </p:txBody>
      </p:sp>
      <p:sp>
        <p:nvSpPr>
          <p:cNvPr id="7" name="箭头: 下 6">
            <a:extLst>
              <a:ext uri="{FF2B5EF4-FFF2-40B4-BE49-F238E27FC236}">
                <a16:creationId xmlns:a16="http://schemas.microsoft.com/office/drawing/2014/main" id="{13238742-B9AD-2FA7-AF32-1B3BB3DBC6C8}"/>
              </a:ext>
            </a:extLst>
          </p:cNvPr>
          <p:cNvSpPr/>
          <p:nvPr/>
        </p:nvSpPr>
        <p:spPr>
          <a:xfrm>
            <a:off x="1866900" y="1041400"/>
            <a:ext cx="457200" cy="491838"/>
          </a:xfrm>
          <a:prstGeom prst="downArrow">
            <a:avLst/>
          </a:prstGeom>
        </p:spPr>
        <p:style>
          <a:lnRef idx="2">
            <a:schemeClr val="accent2"/>
          </a:lnRef>
          <a:fillRef idx="1">
            <a:schemeClr val="lt1"/>
          </a:fillRef>
          <a:effectRef idx="0">
            <a:schemeClr val="accent2"/>
          </a:effectRef>
          <a:fontRef idx="minor">
            <a:schemeClr val="dk1"/>
          </a:fontRef>
        </p:style>
        <p:txBody>
          <a:bodyPr lIns="127000" rIns="127000" rtlCol="0" anchor="ctr"/>
          <a:lstStyle/>
          <a:p>
            <a:pPr algn="l"/>
            <a:endParaRPr lang="zh-CN" altLang="en-US" sz="1100" dirty="0"/>
          </a:p>
        </p:txBody>
      </p:sp>
      <p:pic>
        <p:nvPicPr>
          <p:cNvPr id="19" name="图片 18">
            <a:extLst>
              <a:ext uri="{FF2B5EF4-FFF2-40B4-BE49-F238E27FC236}">
                <a16:creationId xmlns:a16="http://schemas.microsoft.com/office/drawing/2014/main" id="{B7F33507-2E8C-116F-EBB6-FF879069D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700" y="1325179"/>
            <a:ext cx="4432935" cy="3035935"/>
          </a:xfrm>
          <a:prstGeom prst="rect">
            <a:avLst/>
          </a:prstGeom>
        </p:spPr>
      </p:pic>
      <p:sp>
        <p:nvSpPr>
          <p:cNvPr id="8" name="矩形 7">
            <a:extLst>
              <a:ext uri="{FF2B5EF4-FFF2-40B4-BE49-F238E27FC236}">
                <a16:creationId xmlns:a16="http://schemas.microsoft.com/office/drawing/2014/main" id="{3B845539-2B15-82E9-98AC-2018F2D1BC85}"/>
              </a:ext>
            </a:extLst>
          </p:cNvPr>
          <p:cNvSpPr/>
          <p:nvPr/>
        </p:nvSpPr>
        <p:spPr>
          <a:xfrm>
            <a:off x="6769100" y="1325179"/>
            <a:ext cx="1447800" cy="706821"/>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lIns="127000" rIns="127000" rtlCol="0" anchor="ctr"/>
          <a:lstStyle/>
          <a:p>
            <a:pPr algn="l"/>
            <a:endParaRPr lang="zh-CN" altLang="en-US" sz="1100" dirty="0"/>
          </a:p>
        </p:txBody>
      </p:sp>
      <p:sp>
        <p:nvSpPr>
          <p:cNvPr id="9" name="对话气泡: 矩形 8">
            <a:extLst>
              <a:ext uri="{FF2B5EF4-FFF2-40B4-BE49-F238E27FC236}">
                <a16:creationId xmlns:a16="http://schemas.microsoft.com/office/drawing/2014/main" id="{E319DD1E-CD71-4F64-F87E-D26077AC5BF3}"/>
              </a:ext>
            </a:extLst>
          </p:cNvPr>
          <p:cNvSpPr/>
          <p:nvPr/>
        </p:nvSpPr>
        <p:spPr>
          <a:xfrm>
            <a:off x="8684404" y="1848069"/>
            <a:ext cx="1524000" cy="859221"/>
          </a:xfrm>
          <a:prstGeom prst="wedgeRectCallout">
            <a:avLst>
              <a:gd name="adj1" fmla="val -77437"/>
              <a:gd name="adj2" fmla="val -55970"/>
            </a:avLst>
          </a:prstGeom>
        </p:spPr>
        <p:style>
          <a:lnRef idx="2">
            <a:schemeClr val="accent1"/>
          </a:lnRef>
          <a:fillRef idx="1">
            <a:schemeClr val="lt1"/>
          </a:fillRef>
          <a:effectRef idx="0">
            <a:schemeClr val="accent1"/>
          </a:effectRef>
          <a:fontRef idx="minor">
            <a:schemeClr val="dk1"/>
          </a:fontRef>
        </p:style>
        <p:txBody>
          <a:bodyPr lIns="127000" rIns="127000" rtlCol="0" anchor="ctr"/>
          <a:lstStyle/>
          <a:p>
            <a:pPr algn="ctr"/>
            <a:r>
              <a:rPr lang="zh-CN" altLang="en-US" sz="2400" b="1" dirty="0">
                <a:latin typeface="微软雅黑" panose="020B0503020204020204" pitchFamily="34" charset="-122"/>
                <a:ea typeface="微软雅黑" panose="020B0503020204020204" pitchFamily="34" charset="-122"/>
              </a:rPr>
              <a:t>饱和区</a:t>
            </a:r>
          </a:p>
        </p:txBody>
      </p:sp>
      <p:sp>
        <p:nvSpPr>
          <p:cNvPr id="23" name="文本框 22">
            <a:extLst>
              <a:ext uri="{FF2B5EF4-FFF2-40B4-BE49-F238E27FC236}">
                <a16:creationId xmlns:a16="http://schemas.microsoft.com/office/drawing/2014/main" id="{57232CD2-FEF1-5638-9127-5F5DE586B6DB}"/>
              </a:ext>
            </a:extLst>
          </p:cNvPr>
          <p:cNvSpPr txBox="1"/>
          <p:nvPr/>
        </p:nvSpPr>
        <p:spPr>
          <a:xfrm>
            <a:off x="8089900" y="4241800"/>
            <a:ext cx="3429000" cy="1569660"/>
          </a:xfrm>
          <a:prstGeom prst="rect">
            <a:avLst/>
          </a:prstGeom>
          <a:noFill/>
        </p:spPr>
        <p:txBody>
          <a:bodyPr wrap="square">
            <a:spAutoFit/>
          </a:bodyPr>
          <a:lstStyle/>
          <a:p>
            <a:r>
              <a:rPr lang="en-US" altLang="zh-CN" sz="2400" kern="100" dirty="0">
                <a:effectLst/>
                <a:latin typeface="微软雅黑" panose="020B0503020204020204" pitchFamily="34" charset="-122"/>
                <a:ea typeface="微软雅黑" panose="020B0503020204020204" pitchFamily="34" charset="-122"/>
              </a:rPr>
              <a:t>BN</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层的具体</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三个作用：</a:t>
            </a: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2400" kern="100" dirty="0">
                <a:effectLst/>
                <a:latin typeface="微软雅黑" panose="020B0503020204020204" pitchFamily="34" charset="-122"/>
                <a:ea typeface="微软雅黑" panose="020B0503020204020204" pitchFamily="34" charset="-122"/>
              </a:rPr>
              <a:t>1.</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加速网络收敛。</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2400" kern="100" dirty="0">
                <a:effectLst/>
                <a:latin typeface="微软雅黑" panose="020B0503020204020204" pitchFamily="34" charset="-122"/>
                <a:ea typeface="微软雅黑" panose="020B0503020204020204" pitchFamily="34" charset="-122"/>
              </a:rPr>
              <a:t>2.</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改善梯度弥散。</a:t>
            </a: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2400" kern="100" dirty="0">
                <a:effectLst/>
                <a:latin typeface="微软雅黑" panose="020B0503020204020204" pitchFamily="34" charset="-122"/>
                <a:ea typeface="微软雅黑" panose="020B0503020204020204" pitchFamily="34" charset="-122"/>
              </a:rPr>
              <a:t>3.</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防止过拟合。</a:t>
            </a:r>
            <a:endParaRPr lang="zh-CN" altLang="en-US" sz="2400"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55EA8010-32D6-DB23-14AC-9BCEBD968738}"/>
              </a:ext>
            </a:extLst>
          </p:cNvPr>
          <p:cNvSpPr/>
          <p:nvPr/>
        </p:nvSpPr>
        <p:spPr>
          <a:xfrm>
            <a:off x="3949700" y="3627793"/>
            <a:ext cx="1447800" cy="706821"/>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lIns="127000" rIns="127000" rtlCol="0" anchor="ctr"/>
          <a:lstStyle/>
          <a:p>
            <a:pPr algn="l"/>
            <a:endParaRPr lang="zh-CN" altLang="en-US" sz="1100" dirty="0"/>
          </a:p>
        </p:txBody>
      </p:sp>
    </p:spTree>
    <p:extLst>
      <p:ext uri="{BB962C8B-B14F-4D97-AF65-F5344CB8AC3E}">
        <p14:creationId xmlns:p14="http://schemas.microsoft.com/office/powerpoint/2010/main" val="362494890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Freeform 8"/>
          <p:cNvSpPr/>
          <p:nvPr/>
        </p:nvSpPr>
        <p:spPr>
          <a:xfrm>
            <a:off x="0" y="4927600"/>
            <a:ext cx="6578600" cy="1041400"/>
          </a:xfrm>
          <a:custGeom>
            <a:avLst/>
            <a:gdLst/>
            <a:ahLst/>
            <a:cxnLst/>
            <a:rect l="l" t="t" r="r" b="b"/>
            <a:pathLst>
              <a:path w="6578600" h="1041400">
                <a:moveTo>
                  <a:pt x="0" y="0"/>
                </a:moveTo>
                <a:lnTo>
                  <a:pt x="6578600" y="0"/>
                </a:lnTo>
                <a:lnTo>
                  <a:pt x="6578600" y="1041400"/>
                </a:lnTo>
                <a:lnTo>
                  <a:pt x="0" y="1041400"/>
                </a:lnTo>
                <a:close/>
              </a:path>
            </a:pathLst>
          </a:custGeom>
          <a:solidFill>
            <a:srgbClr val="013A8E">
              <a:alpha val="75000"/>
            </a:srgbClr>
          </a:solidFill>
        </p:spPr>
        <p:txBody>
          <a:bodyPr lIns="127000" rIns="127000" rtlCol="0" anchor="ctr"/>
          <a:lstStyle/>
          <a:p>
            <a:r>
              <a:rPr lang="en-US" sz="2800" spc="300" dirty="0">
                <a:solidFill>
                  <a:schemeClr val="bg1"/>
                </a:solidFill>
                <a:latin typeface="微软雅黑" panose="020B0503020204020204" pitchFamily="34" charset="-122"/>
                <a:ea typeface="微软雅黑" panose="020B0503020204020204" pitchFamily="34" charset="-122"/>
              </a:rPr>
              <a:t>    </a:t>
            </a:r>
            <a:r>
              <a:rPr lang="zh-CN" altLang="en-US" sz="2800" spc="300" dirty="0">
                <a:solidFill>
                  <a:schemeClr val="bg1"/>
                </a:solidFill>
                <a:latin typeface="微软雅黑" panose="020B0503020204020204" pitchFamily="34" charset="-122"/>
                <a:ea typeface="微软雅黑" panose="020B0503020204020204" pitchFamily="34" charset="-122"/>
              </a:rPr>
              <a:t>激活函数</a:t>
            </a:r>
            <a:endParaRPr lang="en-US" sz="2800" spc="300" dirty="0">
              <a:solidFill>
                <a:schemeClr val="bg1"/>
              </a:solidFill>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F4AB5DB2-15D8-C9C9-7960-559081DBB2CE}"/>
              </a:ext>
            </a:extLst>
          </p:cNvPr>
          <p:cNvGrpSpPr/>
          <p:nvPr/>
        </p:nvGrpSpPr>
        <p:grpSpPr>
          <a:xfrm>
            <a:off x="0" y="216544"/>
            <a:ext cx="11557000" cy="554693"/>
            <a:chOff x="0" y="216544"/>
            <a:chExt cx="11557000" cy="554693"/>
          </a:xfrm>
        </p:grpSpPr>
        <p:cxnSp>
          <p:nvCxnSpPr>
            <p:cNvPr id="3" name="直接连接符 2">
              <a:extLst>
                <a:ext uri="{FF2B5EF4-FFF2-40B4-BE49-F238E27FC236}">
                  <a16:creationId xmlns:a16="http://schemas.microsoft.com/office/drawing/2014/main" id="{2F7E6DD4-1BAA-C311-FC67-4C3F52B339F9}"/>
                </a:ext>
              </a:extLst>
            </p:cNvPr>
            <p:cNvCxnSpPr/>
            <p:nvPr/>
          </p:nvCxnSpPr>
          <p:spPr>
            <a:xfrm flipH="1">
              <a:off x="0" y="771237"/>
              <a:ext cx="11557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D705C92-E9B1-D34D-001F-EB63CBF0DC73}"/>
                </a:ext>
              </a:extLst>
            </p:cNvPr>
            <p:cNvSpPr txBox="1"/>
            <p:nvPr/>
          </p:nvSpPr>
          <p:spPr>
            <a:xfrm>
              <a:off x="439882" y="216544"/>
              <a:ext cx="1376218" cy="369332"/>
            </a:xfrm>
            <a:prstGeom prst="rect">
              <a:avLst/>
            </a:prstGeom>
            <a:noFill/>
          </p:spPr>
          <p:txBody>
            <a:bodyPr wrap="square" rtlCol="0">
              <a:spAutoFit/>
            </a:bodyPr>
            <a:lstStyle/>
            <a:p>
              <a:pPr algn="ctr"/>
              <a:r>
                <a:rPr lang="en-US" altLang="zh-CN" dirty="0">
                  <a:latin typeface="Microsoft YaHei"/>
                  <a:ea typeface="Microsoft YaHei"/>
                </a:rPr>
                <a:t>1.</a:t>
              </a:r>
              <a:r>
                <a:rPr lang="zh-CN" altLang="en-US" dirty="0">
                  <a:latin typeface="Microsoft YaHei"/>
                  <a:ea typeface="Microsoft YaHei"/>
                </a:rPr>
                <a:t>选题综述</a:t>
              </a:r>
              <a:endParaRPr lang="en-US" altLang="zh-CN" sz="1000" dirty="0"/>
            </a:p>
          </p:txBody>
        </p:sp>
        <p:sp>
          <p:nvSpPr>
            <p:cNvPr id="20" name="文本框 19">
              <a:extLst>
                <a:ext uri="{FF2B5EF4-FFF2-40B4-BE49-F238E27FC236}">
                  <a16:creationId xmlns:a16="http://schemas.microsoft.com/office/drawing/2014/main" id="{9C34BE3E-72B3-69FB-F9BB-E8F29D5450B9}"/>
                </a:ext>
              </a:extLst>
            </p:cNvPr>
            <p:cNvSpPr txBox="1"/>
            <p:nvPr/>
          </p:nvSpPr>
          <p:spPr>
            <a:xfrm>
              <a:off x="2349243" y="216544"/>
              <a:ext cx="1457036" cy="369332"/>
            </a:xfrm>
            <a:prstGeom prst="rect">
              <a:avLst/>
            </a:prstGeom>
            <a:noFill/>
          </p:spPr>
          <p:txBody>
            <a:bodyPr wrap="square" rtlCol="0">
              <a:spAutoFit/>
            </a:bodyPr>
            <a:lstStyle/>
            <a:p>
              <a:pPr algn="ctr"/>
              <a:r>
                <a:rPr lang="en-US" altLang="zh-CN" b="1" dirty="0">
                  <a:solidFill>
                    <a:srgbClr val="C00000"/>
                  </a:solidFill>
                  <a:latin typeface="Microsoft YaHei"/>
                  <a:ea typeface="Microsoft YaHei"/>
                </a:rPr>
                <a:t>2.</a:t>
              </a:r>
              <a:r>
                <a:rPr lang="zh-CN" altLang="en-US" b="1" dirty="0">
                  <a:solidFill>
                    <a:srgbClr val="C00000"/>
                  </a:solidFill>
                  <a:latin typeface="Microsoft YaHei"/>
                  <a:ea typeface="Microsoft YaHei"/>
                </a:rPr>
                <a:t>研究内容</a:t>
              </a:r>
              <a:endParaRPr lang="en-US" altLang="zh-CN" sz="1000" b="1" dirty="0">
                <a:solidFill>
                  <a:srgbClr val="C00000"/>
                </a:solidFill>
              </a:endParaRPr>
            </a:p>
          </p:txBody>
        </p:sp>
        <p:sp>
          <p:nvSpPr>
            <p:cNvPr id="21" name="文本框 20">
              <a:extLst>
                <a:ext uri="{FF2B5EF4-FFF2-40B4-BE49-F238E27FC236}">
                  <a16:creationId xmlns:a16="http://schemas.microsoft.com/office/drawing/2014/main" id="{C40BCAF1-F6FD-309A-5912-FEA0CD2052E6}"/>
                </a:ext>
              </a:extLst>
            </p:cNvPr>
            <p:cNvSpPr txBox="1"/>
            <p:nvPr/>
          </p:nvSpPr>
          <p:spPr>
            <a:xfrm>
              <a:off x="4339422" y="216544"/>
              <a:ext cx="1439334" cy="369332"/>
            </a:xfrm>
            <a:prstGeom prst="rect">
              <a:avLst/>
            </a:prstGeom>
            <a:noFill/>
          </p:spPr>
          <p:txBody>
            <a:bodyPr wrap="square" rtlCol="0">
              <a:spAutoFit/>
            </a:bodyPr>
            <a:lstStyle/>
            <a:p>
              <a:pPr algn="ctr"/>
              <a:r>
                <a:rPr lang="en-US" altLang="zh-CN" b="0" dirty="0">
                  <a:latin typeface="Microsoft YaHei"/>
                  <a:ea typeface="Microsoft YaHei"/>
                </a:rPr>
                <a:t>3.</a:t>
              </a:r>
              <a:r>
                <a:rPr lang="zh-CN" altLang="en-US" b="0" dirty="0">
                  <a:latin typeface="Microsoft YaHei"/>
                  <a:ea typeface="Microsoft YaHei"/>
                </a:rPr>
                <a:t>研究成果</a:t>
              </a:r>
              <a:endParaRPr lang="en-US" altLang="zh-CN" sz="1000" dirty="0"/>
            </a:p>
          </p:txBody>
        </p:sp>
        <p:sp>
          <p:nvSpPr>
            <p:cNvPr id="22" name="文本框 21">
              <a:extLst>
                <a:ext uri="{FF2B5EF4-FFF2-40B4-BE49-F238E27FC236}">
                  <a16:creationId xmlns:a16="http://schemas.microsoft.com/office/drawing/2014/main" id="{97A3828F-4EE2-59E1-90E6-695964ED7DA7}"/>
                </a:ext>
              </a:extLst>
            </p:cNvPr>
            <p:cNvSpPr txBox="1"/>
            <p:nvPr/>
          </p:nvSpPr>
          <p:spPr>
            <a:xfrm>
              <a:off x="6311900" y="216544"/>
              <a:ext cx="2362200" cy="369332"/>
            </a:xfrm>
            <a:prstGeom prst="rect">
              <a:avLst/>
            </a:prstGeom>
            <a:noFill/>
          </p:spPr>
          <p:txBody>
            <a:bodyPr wrap="square" rtlCol="0">
              <a:spAutoFit/>
            </a:bodyPr>
            <a:lstStyle/>
            <a:p>
              <a:pPr algn="ctr"/>
              <a:r>
                <a:rPr lang="en-US" altLang="zh-CN" b="0" dirty="0">
                  <a:latin typeface="Microsoft YaHei"/>
                  <a:ea typeface="Microsoft YaHei"/>
                </a:rPr>
                <a:t>4.</a:t>
              </a:r>
              <a:r>
                <a:rPr lang="zh-CN" altLang="en-US" b="0" dirty="0">
                  <a:latin typeface="Microsoft YaHei"/>
                  <a:ea typeface="Microsoft YaHei"/>
                </a:rPr>
                <a:t>结论、讨论与改进</a:t>
              </a:r>
              <a:endParaRPr lang="en-US" altLang="zh-CN" sz="1000" dirty="0"/>
            </a:p>
          </p:txBody>
        </p: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0BBCF64-E4DB-3E30-8E80-F100B32C4811}"/>
                  </a:ext>
                </a:extLst>
              </p:cNvPr>
              <p:cNvSpPr txBox="1"/>
              <p:nvPr/>
            </p:nvSpPr>
            <p:spPr>
              <a:xfrm>
                <a:off x="244767" y="1559016"/>
                <a:ext cx="763871" cy="136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400" i="1" smtClean="0">
                              <a:solidFill>
                                <a:srgbClr val="836967"/>
                              </a:solidFill>
                              <a:latin typeface="Cambria Math" panose="02040503050406030204" pitchFamily="18" charset="0"/>
                            </a:rPr>
                          </m:ctrlPr>
                        </m:dPr>
                        <m:e>
                          <m:m>
                            <m:mPr>
                              <m:plcHide m:val="on"/>
                              <m:mcs>
                                <m:mc>
                                  <m:mcPr>
                                    <m:count m:val="1"/>
                                    <m:mcJc m:val="center"/>
                                  </m:mcPr>
                                </m:mc>
                              </m:mcs>
                              <m:ctrlPr>
                                <a:rPr lang="zh-CN" altLang="en-US" sz="2400" i="1">
                                  <a:solidFill>
                                    <a:srgbClr val="836967"/>
                                  </a:solidFill>
                                  <a:latin typeface="Cambria Math" panose="02040503050406030204" pitchFamily="18" charset="0"/>
                                </a:rPr>
                              </m:ctrlPr>
                            </m:mPr>
                            <m:mr>
                              <m:e>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1</m:t>
                                    </m:r>
                                  </m:sub>
                                </m:sSub>
                              </m:e>
                            </m:mr>
                            <m:mr>
                              <m:e>
                                <m:eqArr>
                                  <m:eqArrPr>
                                    <m:ctrlPr>
                                      <a:rPr lang="zh-CN" altLang="en-US" sz="2400" i="1">
                                        <a:solidFill>
                                          <a:srgbClr val="836967"/>
                                        </a:solidFill>
                                        <a:latin typeface="Cambria Math" panose="02040503050406030204" pitchFamily="18" charset="0"/>
                                      </a:rPr>
                                    </m:ctrlPr>
                                  </m:eqArrPr>
                                  <m:e>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2</m:t>
                                        </m:r>
                                      </m:sub>
                                    </m:sSub>
                                  </m:e>
                                  <m:e>
                                    <m:r>
                                      <a:rPr lang="zh-CN" altLang="en-US" sz="2400" i="1" smtClean="0">
                                        <a:latin typeface="Cambria Math" panose="02040503050406030204" pitchFamily="18" charset="0"/>
                                      </a:rPr>
                                      <m:t>⋮</m:t>
                                    </m:r>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𝑛</m:t>
                                        </m:r>
                                      </m:sub>
                                    </m:sSub>
                                  </m:e>
                                </m:eqArr>
                              </m:e>
                            </m:mr>
                          </m:m>
                        </m:e>
                      </m:d>
                    </m:oMath>
                  </m:oMathPara>
                </a14:m>
                <a:endParaRPr lang="zh-CN" altLang="en-US" sz="2400" dirty="0"/>
              </a:p>
            </p:txBody>
          </p:sp>
        </mc:Choice>
        <mc:Fallback xmlns="">
          <p:sp>
            <p:nvSpPr>
              <p:cNvPr id="2" name="文本框 1">
                <a:extLst>
                  <a:ext uri="{FF2B5EF4-FFF2-40B4-BE49-F238E27FC236}">
                    <a16:creationId xmlns:a16="http://schemas.microsoft.com/office/drawing/2014/main" id="{40BBCF64-E4DB-3E30-8E80-F100B32C4811}"/>
                  </a:ext>
                </a:extLst>
              </p:cNvPr>
              <p:cNvSpPr txBox="1">
                <a:spLocks noRot="1" noChangeAspect="1" noMove="1" noResize="1" noEditPoints="1" noAdjustHandles="1" noChangeArrowheads="1" noChangeShapeType="1" noTextEdit="1"/>
              </p:cNvSpPr>
              <p:nvPr/>
            </p:nvSpPr>
            <p:spPr>
              <a:xfrm>
                <a:off x="244767" y="1559016"/>
                <a:ext cx="763871" cy="1360629"/>
              </a:xfrm>
              <a:prstGeom prst="rect">
                <a:avLst/>
              </a:prstGeom>
              <a:blipFill>
                <a:blip r:embed="rId2"/>
                <a:stretch>
                  <a:fillRect/>
                </a:stretch>
              </a:blipFill>
            </p:spPr>
            <p:txBody>
              <a:bodyPr/>
              <a:lstStyle/>
              <a:p>
                <a:r>
                  <a:rPr lang="zh-CN" altLang="en-US">
                    <a:noFill/>
                  </a:rPr>
                  <a:t> </a:t>
                </a:r>
              </a:p>
            </p:txBody>
          </p:sp>
        </mc:Fallback>
      </mc:AlternateContent>
      <p:sp>
        <p:nvSpPr>
          <p:cNvPr id="5" name="箭头: 右 4">
            <a:extLst>
              <a:ext uri="{FF2B5EF4-FFF2-40B4-BE49-F238E27FC236}">
                <a16:creationId xmlns:a16="http://schemas.microsoft.com/office/drawing/2014/main" id="{D337F0D5-B456-33E9-5FE9-7C807AB6C80F}"/>
              </a:ext>
            </a:extLst>
          </p:cNvPr>
          <p:cNvSpPr/>
          <p:nvPr/>
        </p:nvSpPr>
        <p:spPr>
          <a:xfrm>
            <a:off x="1125904" y="2000341"/>
            <a:ext cx="763871" cy="4779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lIns="127000" rIns="127000" rtlCol="0" anchor="ctr"/>
          <a:lstStyle/>
          <a:p>
            <a:pPr algn="l"/>
            <a:endParaRPr lang="zh-CN" altLang="en-US" sz="1100" dirty="0"/>
          </a:p>
        </p:txBody>
      </p:sp>
      <p:sp>
        <p:nvSpPr>
          <p:cNvPr id="11" name="流程图: 过程 10">
            <a:extLst>
              <a:ext uri="{FF2B5EF4-FFF2-40B4-BE49-F238E27FC236}">
                <a16:creationId xmlns:a16="http://schemas.microsoft.com/office/drawing/2014/main" id="{313120AA-F288-5254-3B26-996A772A17D8}"/>
              </a:ext>
            </a:extLst>
          </p:cNvPr>
          <p:cNvSpPr/>
          <p:nvPr/>
        </p:nvSpPr>
        <p:spPr>
          <a:xfrm>
            <a:off x="2007041" y="1705930"/>
            <a:ext cx="1371600" cy="1066800"/>
          </a:xfrm>
          <a:prstGeom prst="flowChartProcess">
            <a:avLst/>
          </a:prstGeom>
        </p:spPr>
        <p:style>
          <a:lnRef idx="2">
            <a:schemeClr val="dk1"/>
          </a:lnRef>
          <a:fillRef idx="1">
            <a:schemeClr val="lt1"/>
          </a:fillRef>
          <a:effectRef idx="0">
            <a:schemeClr val="dk1"/>
          </a:effectRef>
          <a:fontRef idx="minor">
            <a:schemeClr val="dk1"/>
          </a:fontRef>
        </p:style>
        <p:txBody>
          <a:bodyPr lIns="127000" rIns="127000" rtlCol="0" anchor="ctr"/>
          <a:lstStyle/>
          <a:p>
            <a:pPr algn="ctr"/>
            <a:r>
              <a:rPr lang="zh-CN" altLang="en-US" dirty="0">
                <a:latin typeface="微软雅黑" panose="020B0503020204020204" pitchFamily="34" charset="-122"/>
                <a:ea typeface="微软雅黑" panose="020B0503020204020204" pitchFamily="34" charset="-122"/>
              </a:rPr>
              <a:t>神经网络</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（线性）</a:t>
            </a:r>
          </a:p>
        </p:txBody>
      </p:sp>
      <p:sp>
        <p:nvSpPr>
          <p:cNvPr id="26" name="箭头: 右 25">
            <a:extLst>
              <a:ext uri="{FF2B5EF4-FFF2-40B4-BE49-F238E27FC236}">
                <a16:creationId xmlns:a16="http://schemas.microsoft.com/office/drawing/2014/main" id="{959C0A05-B32C-9E04-E12D-87585150E51D}"/>
              </a:ext>
            </a:extLst>
          </p:cNvPr>
          <p:cNvSpPr/>
          <p:nvPr/>
        </p:nvSpPr>
        <p:spPr>
          <a:xfrm>
            <a:off x="3495907" y="2000341"/>
            <a:ext cx="763871" cy="4779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lIns="127000" rIns="127000" rtlCol="0" anchor="ctr"/>
          <a:lstStyle/>
          <a:p>
            <a:pPr algn="l"/>
            <a:endParaRPr lang="zh-CN" altLang="en-US" sz="1100"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DE76D06-7716-DF9F-58F3-E6C25B3654CE}"/>
                  </a:ext>
                </a:extLst>
              </p:cNvPr>
              <p:cNvSpPr txBox="1"/>
              <p:nvPr/>
            </p:nvSpPr>
            <p:spPr>
              <a:xfrm>
                <a:off x="4377043" y="1615057"/>
                <a:ext cx="2548212" cy="12485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1</m:t>
                                  </m:r>
                                </m:sub>
                              </m:sSub>
                              <m:r>
                                <a:rPr lang="en-US" altLang="zh-CN" b="0" i="1" smtClean="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en-US" altLang="zh-CN" b="0" i="0"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en-US" altLang="zh-CN" i="1" smtClean="0">
                                      <a:solidFill>
                                        <a:srgbClr val="836967"/>
                                      </a:solidFill>
                                      <a:latin typeface="Cambria Math" panose="02040503050406030204" pitchFamily="18" charset="0"/>
                                    </a:rPr>
                                    <m:t>…</m:t>
                                  </m:r>
                                  <m:r>
                                    <a:rPr lang="en-US" altLang="zh-CN" b="0" i="1" smtClean="0">
                                      <a:solidFill>
                                        <a:srgbClr val="836967"/>
                                      </a:solidFill>
                                      <a:latin typeface="Cambria Math" panose="02040503050406030204" pitchFamily="18" charset="0"/>
                                    </a:rPr>
                                    <m:t>,</m:t>
                                  </m:r>
                                  <m:r>
                                    <a:rPr lang="zh-CN" altLang="en-US" i="1">
                                      <a:latin typeface="Cambria Math" panose="02040503050406030204" pitchFamily="18" charset="0"/>
                                    </a:rPr>
                                    <m:t>𝑥</m:t>
                                  </m:r>
                                </m:e>
                                <m:sub>
                                  <m:r>
                                    <m:rPr>
                                      <m:sty m:val="p"/>
                                    </m:rPr>
                                    <a:rPr lang="en-US" altLang="zh-CN" b="0" i="0" smtClean="0">
                                      <a:latin typeface="Cambria Math" panose="02040503050406030204" pitchFamily="18" charset="0"/>
                                    </a:rPr>
                                    <m:t>n</m:t>
                                  </m:r>
                                </m:sub>
                              </m:sSub>
                              <m:r>
                                <a:rPr lang="en-US" altLang="zh-CN" b="0" i="1" smtClean="0">
                                  <a:latin typeface="Cambria Math" panose="02040503050406030204" pitchFamily="18" charset="0"/>
                                </a:rPr>
                                <m:t>)</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1</m:t>
                                  </m:r>
                                </m:sub>
                              </m:sSub>
                              <m:r>
                                <a:rPr lang="en-US" altLang="zh-CN" i="1">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en-US" altLang="zh-CN">
                                      <a:latin typeface="Cambria Math" panose="02040503050406030204" pitchFamily="18" charset="0"/>
                                    </a:rPr>
                                    <m:t>2</m:t>
                                  </m:r>
                                </m:sub>
                              </m:sSub>
                              <m:r>
                                <a:rPr lang="en-US" altLang="zh-CN" i="1">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en-US" altLang="zh-CN" i="1">
                                      <a:solidFill>
                                        <a:srgbClr val="836967"/>
                                      </a:solidFill>
                                      <a:latin typeface="Cambria Math" panose="02040503050406030204" pitchFamily="18" charset="0"/>
                                    </a:rPr>
                                    <m:t>…,</m:t>
                                  </m:r>
                                  <m:r>
                                    <a:rPr lang="zh-CN" altLang="en-US" i="1">
                                      <a:latin typeface="Cambria Math" panose="02040503050406030204" pitchFamily="18" charset="0"/>
                                    </a:rPr>
                                    <m:t>𝑥</m:t>
                                  </m:r>
                                </m:e>
                                <m:sub>
                                  <m:r>
                                    <m:rPr>
                                      <m:sty m:val="p"/>
                                    </m:rPr>
                                    <a:rPr lang="en-US" altLang="zh-CN">
                                      <a:latin typeface="Cambria Math" panose="02040503050406030204" pitchFamily="18" charset="0"/>
                                    </a:rPr>
                                    <m:t>n</m:t>
                                  </m:r>
                                </m:sub>
                              </m:sSub>
                              <m:r>
                                <a:rPr lang="en-US" altLang="zh-CN" i="1">
                                  <a:latin typeface="Cambria Math" panose="02040503050406030204" pitchFamily="18" charset="0"/>
                                </a:rPr>
                                <m:t>)</m:t>
                              </m:r>
                            </m:e>
                            <m:e>
                              <m:r>
                                <a:rPr lang="en-US" altLang="zh-CN" i="1" smtClean="0">
                                  <a:latin typeface="Cambria Math" panose="02040503050406030204" pitchFamily="18" charset="0"/>
                                </a:rPr>
                                <m:t>⋮</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𝑚</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𝑚</m:t>
                                  </m:r>
                                </m:sub>
                              </m:sSub>
                              <m:r>
                                <a:rPr lang="en-US" altLang="zh-CN" i="1">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1</m:t>
                                  </m:r>
                                </m:sub>
                              </m:sSub>
                              <m:r>
                                <a:rPr lang="en-US" altLang="zh-CN" i="1">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en-US" altLang="zh-CN">
                                      <a:latin typeface="Cambria Math" panose="02040503050406030204" pitchFamily="18" charset="0"/>
                                    </a:rPr>
                                    <m:t>2</m:t>
                                  </m:r>
                                </m:sub>
                              </m:sSub>
                              <m:r>
                                <a:rPr lang="en-US" altLang="zh-CN" i="1">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en-US" altLang="zh-CN" i="1">
                                      <a:solidFill>
                                        <a:srgbClr val="836967"/>
                                      </a:solidFill>
                                      <a:latin typeface="Cambria Math" panose="02040503050406030204" pitchFamily="18" charset="0"/>
                                    </a:rPr>
                                    <m:t>…,</m:t>
                                  </m:r>
                                  <m:r>
                                    <a:rPr lang="zh-CN" altLang="en-US" i="1">
                                      <a:latin typeface="Cambria Math" panose="02040503050406030204" pitchFamily="18" charset="0"/>
                                    </a:rPr>
                                    <m:t>𝑥</m:t>
                                  </m:r>
                                </m:e>
                                <m:sub>
                                  <m:r>
                                    <m:rPr>
                                      <m:sty m:val="p"/>
                                    </m:rPr>
                                    <a:rPr lang="en-US" altLang="zh-CN">
                                      <a:latin typeface="Cambria Math" panose="02040503050406030204" pitchFamily="18" charset="0"/>
                                    </a:rPr>
                                    <m:t>n</m:t>
                                  </m:r>
                                </m:sub>
                              </m:sSub>
                              <m:r>
                                <a:rPr lang="en-US" altLang="zh-CN" i="1">
                                  <a:latin typeface="Cambria Math" panose="02040503050406030204" pitchFamily="18" charset="0"/>
                                </a:rPr>
                                <m:t>)</m:t>
                              </m:r>
                            </m:e>
                          </m:eqArr>
                        </m:e>
                      </m:d>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6DE76D06-7716-DF9F-58F3-E6C25B3654CE}"/>
                  </a:ext>
                </a:extLst>
              </p:cNvPr>
              <p:cNvSpPr txBox="1">
                <a:spLocks noRot="1" noChangeAspect="1" noMove="1" noResize="1" noEditPoints="1" noAdjustHandles="1" noChangeArrowheads="1" noChangeShapeType="1" noTextEdit="1"/>
              </p:cNvSpPr>
              <p:nvPr/>
            </p:nvSpPr>
            <p:spPr>
              <a:xfrm>
                <a:off x="4377043" y="1615057"/>
                <a:ext cx="2548212" cy="1248547"/>
              </a:xfrm>
              <a:prstGeom prst="rect">
                <a:avLst/>
              </a:prstGeom>
              <a:blipFill>
                <a:blip r:embed="rId3"/>
                <a:stretch>
                  <a:fillRect/>
                </a:stretch>
              </a:blipFill>
            </p:spPr>
            <p:txBody>
              <a:bodyPr/>
              <a:lstStyle/>
              <a:p>
                <a:r>
                  <a:rPr lang="zh-CN" altLang="en-US">
                    <a:noFill/>
                  </a:rPr>
                  <a:t> </a:t>
                </a:r>
              </a:p>
            </p:txBody>
          </p:sp>
        </mc:Fallback>
      </mc:AlternateContent>
      <p:pic>
        <p:nvPicPr>
          <p:cNvPr id="27" name="图片 26">
            <a:extLst>
              <a:ext uri="{FF2B5EF4-FFF2-40B4-BE49-F238E27FC236}">
                <a16:creationId xmlns:a16="http://schemas.microsoft.com/office/drawing/2014/main" id="{A5ADF166-7B5B-CAC3-A503-0B6742985A7D}"/>
              </a:ext>
            </a:extLst>
          </p:cNvPr>
          <p:cNvPicPr>
            <a:picLocks noChangeAspect="1"/>
          </p:cNvPicPr>
          <p:nvPr/>
        </p:nvPicPr>
        <p:blipFill rotWithShape="1">
          <a:blip r:embed="rId4">
            <a:extLst>
              <a:ext uri="{28A0092B-C50C-407E-A947-70E740481C1C}">
                <a14:useLocalDpi xmlns:a14="http://schemas.microsoft.com/office/drawing/2010/main" val="0"/>
              </a:ext>
            </a:extLst>
          </a:blip>
          <a:srcRect l="18832" t="25617" r="49609" b="25018"/>
          <a:stretch/>
        </p:blipFill>
        <p:spPr bwMode="auto">
          <a:xfrm>
            <a:off x="7923656" y="1117600"/>
            <a:ext cx="2641600" cy="2243455"/>
          </a:xfrm>
          <a:prstGeom prst="rect">
            <a:avLst/>
          </a:prstGeom>
          <a:ln>
            <a:noFill/>
          </a:ln>
          <a:extLst>
            <a:ext uri="{53640926-AAD7-44D8-BBD7-CCE9431645EC}">
              <a14:shadowObscured xmlns:a14="http://schemas.microsoft.com/office/drawing/2010/main"/>
            </a:ext>
          </a:extLst>
        </p:spPr>
      </p:pic>
      <p:sp>
        <p:nvSpPr>
          <p:cNvPr id="28" name="箭头: 右 27">
            <a:extLst>
              <a:ext uri="{FF2B5EF4-FFF2-40B4-BE49-F238E27FC236}">
                <a16:creationId xmlns:a16="http://schemas.microsoft.com/office/drawing/2014/main" id="{4D6FB4FD-1F8B-33FA-FE77-641E5CAE321A}"/>
              </a:ext>
            </a:extLst>
          </p:cNvPr>
          <p:cNvSpPr/>
          <p:nvPr/>
        </p:nvSpPr>
        <p:spPr>
          <a:xfrm>
            <a:off x="7042520" y="2000339"/>
            <a:ext cx="763871" cy="4779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lIns="127000" rIns="127000" rtlCol="0" anchor="ctr"/>
          <a:lstStyle/>
          <a:p>
            <a:pPr algn="l"/>
            <a:endParaRPr lang="zh-CN" altLang="en-US" sz="1100" dirty="0"/>
          </a:p>
        </p:txBody>
      </p:sp>
      <p:sp>
        <p:nvSpPr>
          <p:cNvPr id="29" name="箭头: 右 28">
            <a:extLst>
              <a:ext uri="{FF2B5EF4-FFF2-40B4-BE49-F238E27FC236}">
                <a16:creationId xmlns:a16="http://schemas.microsoft.com/office/drawing/2014/main" id="{E01A4BB4-8926-D36B-9893-E7F67E7A6F64}"/>
              </a:ext>
            </a:extLst>
          </p:cNvPr>
          <p:cNvSpPr/>
          <p:nvPr/>
        </p:nvSpPr>
        <p:spPr>
          <a:xfrm rot="2700000">
            <a:off x="3517497" y="3245573"/>
            <a:ext cx="763871" cy="4779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lIns="127000" rIns="127000" rtlCol="0" anchor="ctr"/>
          <a:lstStyle/>
          <a:p>
            <a:pPr algn="l"/>
            <a:endParaRPr lang="zh-CN" altLang="en-US" sz="1100" dirty="0"/>
          </a:p>
        </p:txBody>
      </p:sp>
      <p:sp>
        <p:nvSpPr>
          <p:cNvPr id="30" name="流程图: 过程 29">
            <a:extLst>
              <a:ext uri="{FF2B5EF4-FFF2-40B4-BE49-F238E27FC236}">
                <a16:creationId xmlns:a16="http://schemas.microsoft.com/office/drawing/2014/main" id="{B494AA37-2376-2DD9-5C0A-98EFFC5E55C7}"/>
              </a:ext>
            </a:extLst>
          </p:cNvPr>
          <p:cNvSpPr/>
          <p:nvPr/>
        </p:nvSpPr>
        <p:spPr>
          <a:xfrm>
            <a:off x="4559300" y="3316765"/>
            <a:ext cx="1371600" cy="1066800"/>
          </a:xfrm>
          <a:prstGeom prst="flowChartProcess">
            <a:avLst/>
          </a:prstGeom>
        </p:spPr>
        <p:style>
          <a:lnRef idx="2">
            <a:schemeClr val="dk1"/>
          </a:lnRef>
          <a:fillRef idx="1">
            <a:schemeClr val="lt1"/>
          </a:fillRef>
          <a:effectRef idx="0">
            <a:schemeClr val="dk1"/>
          </a:effectRef>
          <a:fontRef idx="minor">
            <a:schemeClr val="dk1"/>
          </a:fontRef>
        </p:style>
        <p:txBody>
          <a:bodyPr lIns="127000" rIns="127000" rtlCol="0" anchor="ctr"/>
          <a:lstStyle/>
          <a:p>
            <a:pPr algn="ctr"/>
            <a:r>
              <a:rPr lang="zh-CN" altLang="en-US" dirty="0">
                <a:latin typeface="微软雅黑" panose="020B0503020204020204" pitchFamily="34" charset="-122"/>
                <a:ea typeface="微软雅黑" panose="020B0503020204020204" pitchFamily="34" charset="-122"/>
              </a:rPr>
              <a:t>激活函数（非线性）</a:t>
            </a:r>
          </a:p>
        </p:txBody>
      </p:sp>
      <p:sp>
        <p:nvSpPr>
          <p:cNvPr id="31" name="箭头: 右 30">
            <a:extLst>
              <a:ext uri="{FF2B5EF4-FFF2-40B4-BE49-F238E27FC236}">
                <a16:creationId xmlns:a16="http://schemas.microsoft.com/office/drawing/2014/main" id="{29AB861A-CCE9-A338-AF33-3EE090851D00}"/>
              </a:ext>
            </a:extLst>
          </p:cNvPr>
          <p:cNvSpPr/>
          <p:nvPr/>
        </p:nvSpPr>
        <p:spPr>
          <a:xfrm>
            <a:off x="7042519" y="3707419"/>
            <a:ext cx="763871" cy="4779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lIns="127000" rIns="127000" rtlCol="0" anchor="ctr"/>
          <a:lstStyle/>
          <a:p>
            <a:pPr algn="l"/>
            <a:endParaRPr lang="zh-CN" altLang="en-US" sz="1100" dirty="0"/>
          </a:p>
        </p:txBody>
      </p:sp>
      <p:pic>
        <p:nvPicPr>
          <p:cNvPr id="32" name="图片 31">
            <a:extLst>
              <a:ext uri="{FF2B5EF4-FFF2-40B4-BE49-F238E27FC236}">
                <a16:creationId xmlns:a16="http://schemas.microsoft.com/office/drawing/2014/main" id="{6A863AB7-8030-7336-6FBE-38622B648E55}"/>
              </a:ext>
            </a:extLst>
          </p:cNvPr>
          <p:cNvPicPr>
            <a:picLocks noChangeAspect="1"/>
          </p:cNvPicPr>
          <p:nvPr/>
        </p:nvPicPr>
        <p:blipFill rotWithShape="1">
          <a:blip r:embed="rId5">
            <a:extLst>
              <a:ext uri="{28A0092B-C50C-407E-A947-70E740481C1C}">
                <a14:useLocalDpi xmlns:a14="http://schemas.microsoft.com/office/drawing/2010/main" val="0"/>
              </a:ext>
            </a:extLst>
          </a:blip>
          <a:srcRect l="18938" t="24853" r="49602" b="25283"/>
          <a:stretch/>
        </p:blipFill>
        <p:spPr bwMode="auto">
          <a:xfrm>
            <a:off x="7923656" y="3484562"/>
            <a:ext cx="2515870" cy="22434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94354587"/>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F4AB5DB2-15D8-C9C9-7960-559081DBB2CE}"/>
              </a:ext>
            </a:extLst>
          </p:cNvPr>
          <p:cNvGrpSpPr/>
          <p:nvPr/>
        </p:nvGrpSpPr>
        <p:grpSpPr>
          <a:xfrm>
            <a:off x="0" y="216544"/>
            <a:ext cx="11557000" cy="554693"/>
            <a:chOff x="0" y="216544"/>
            <a:chExt cx="11557000" cy="554693"/>
          </a:xfrm>
        </p:grpSpPr>
        <p:cxnSp>
          <p:nvCxnSpPr>
            <p:cNvPr id="3" name="直接连接符 2">
              <a:extLst>
                <a:ext uri="{FF2B5EF4-FFF2-40B4-BE49-F238E27FC236}">
                  <a16:creationId xmlns:a16="http://schemas.microsoft.com/office/drawing/2014/main" id="{2F7E6DD4-1BAA-C311-FC67-4C3F52B339F9}"/>
                </a:ext>
              </a:extLst>
            </p:cNvPr>
            <p:cNvCxnSpPr/>
            <p:nvPr/>
          </p:nvCxnSpPr>
          <p:spPr>
            <a:xfrm flipH="1">
              <a:off x="0" y="771237"/>
              <a:ext cx="11557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D705C92-E9B1-D34D-001F-EB63CBF0DC73}"/>
                </a:ext>
              </a:extLst>
            </p:cNvPr>
            <p:cNvSpPr txBox="1"/>
            <p:nvPr/>
          </p:nvSpPr>
          <p:spPr>
            <a:xfrm>
              <a:off x="439882" y="216544"/>
              <a:ext cx="1376218" cy="369332"/>
            </a:xfrm>
            <a:prstGeom prst="rect">
              <a:avLst/>
            </a:prstGeom>
            <a:noFill/>
          </p:spPr>
          <p:txBody>
            <a:bodyPr wrap="square" rtlCol="0">
              <a:spAutoFit/>
            </a:bodyPr>
            <a:lstStyle/>
            <a:p>
              <a:pPr algn="ctr"/>
              <a:r>
                <a:rPr lang="en-US" altLang="zh-CN" dirty="0">
                  <a:latin typeface="Microsoft YaHei"/>
                  <a:ea typeface="Microsoft YaHei"/>
                </a:rPr>
                <a:t>1.</a:t>
              </a:r>
              <a:r>
                <a:rPr lang="zh-CN" altLang="en-US" dirty="0">
                  <a:latin typeface="Microsoft YaHei"/>
                  <a:ea typeface="Microsoft YaHei"/>
                </a:rPr>
                <a:t>选题综述</a:t>
              </a:r>
              <a:endParaRPr lang="en-US" altLang="zh-CN" sz="1000" dirty="0"/>
            </a:p>
          </p:txBody>
        </p:sp>
        <p:sp>
          <p:nvSpPr>
            <p:cNvPr id="20" name="文本框 19">
              <a:extLst>
                <a:ext uri="{FF2B5EF4-FFF2-40B4-BE49-F238E27FC236}">
                  <a16:creationId xmlns:a16="http://schemas.microsoft.com/office/drawing/2014/main" id="{9C34BE3E-72B3-69FB-F9BB-E8F29D5450B9}"/>
                </a:ext>
              </a:extLst>
            </p:cNvPr>
            <p:cNvSpPr txBox="1"/>
            <p:nvPr/>
          </p:nvSpPr>
          <p:spPr>
            <a:xfrm>
              <a:off x="2349243" y="216544"/>
              <a:ext cx="1457036" cy="369332"/>
            </a:xfrm>
            <a:prstGeom prst="rect">
              <a:avLst/>
            </a:prstGeom>
            <a:noFill/>
          </p:spPr>
          <p:txBody>
            <a:bodyPr wrap="square" rtlCol="0">
              <a:spAutoFit/>
            </a:bodyPr>
            <a:lstStyle/>
            <a:p>
              <a:pPr algn="ctr"/>
              <a:r>
                <a:rPr lang="en-US" altLang="zh-CN" b="1" dirty="0">
                  <a:solidFill>
                    <a:srgbClr val="C00000"/>
                  </a:solidFill>
                  <a:latin typeface="Microsoft YaHei"/>
                  <a:ea typeface="Microsoft YaHei"/>
                </a:rPr>
                <a:t>2.</a:t>
              </a:r>
              <a:r>
                <a:rPr lang="zh-CN" altLang="en-US" b="1" dirty="0">
                  <a:solidFill>
                    <a:srgbClr val="C00000"/>
                  </a:solidFill>
                  <a:latin typeface="Microsoft YaHei"/>
                  <a:ea typeface="Microsoft YaHei"/>
                </a:rPr>
                <a:t>研究内容</a:t>
              </a:r>
              <a:endParaRPr lang="en-US" altLang="zh-CN" sz="1000" b="1" dirty="0">
                <a:solidFill>
                  <a:srgbClr val="C00000"/>
                </a:solidFill>
              </a:endParaRPr>
            </a:p>
          </p:txBody>
        </p:sp>
        <p:sp>
          <p:nvSpPr>
            <p:cNvPr id="21" name="文本框 20">
              <a:extLst>
                <a:ext uri="{FF2B5EF4-FFF2-40B4-BE49-F238E27FC236}">
                  <a16:creationId xmlns:a16="http://schemas.microsoft.com/office/drawing/2014/main" id="{C40BCAF1-F6FD-309A-5912-FEA0CD2052E6}"/>
                </a:ext>
              </a:extLst>
            </p:cNvPr>
            <p:cNvSpPr txBox="1"/>
            <p:nvPr/>
          </p:nvSpPr>
          <p:spPr>
            <a:xfrm>
              <a:off x="4339422" y="216544"/>
              <a:ext cx="1439334" cy="369332"/>
            </a:xfrm>
            <a:prstGeom prst="rect">
              <a:avLst/>
            </a:prstGeom>
            <a:noFill/>
          </p:spPr>
          <p:txBody>
            <a:bodyPr wrap="square" rtlCol="0">
              <a:spAutoFit/>
            </a:bodyPr>
            <a:lstStyle/>
            <a:p>
              <a:pPr algn="ctr"/>
              <a:r>
                <a:rPr lang="en-US" altLang="zh-CN" b="0" dirty="0">
                  <a:latin typeface="Microsoft YaHei"/>
                  <a:ea typeface="Microsoft YaHei"/>
                </a:rPr>
                <a:t>3.</a:t>
              </a:r>
              <a:r>
                <a:rPr lang="zh-CN" altLang="en-US" b="0" dirty="0">
                  <a:latin typeface="Microsoft YaHei"/>
                  <a:ea typeface="Microsoft YaHei"/>
                </a:rPr>
                <a:t>研究成果</a:t>
              </a:r>
              <a:endParaRPr lang="en-US" altLang="zh-CN" sz="1000" dirty="0"/>
            </a:p>
          </p:txBody>
        </p:sp>
        <p:sp>
          <p:nvSpPr>
            <p:cNvPr id="22" name="文本框 21">
              <a:extLst>
                <a:ext uri="{FF2B5EF4-FFF2-40B4-BE49-F238E27FC236}">
                  <a16:creationId xmlns:a16="http://schemas.microsoft.com/office/drawing/2014/main" id="{97A3828F-4EE2-59E1-90E6-695964ED7DA7}"/>
                </a:ext>
              </a:extLst>
            </p:cNvPr>
            <p:cNvSpPr txBox="1"/>
            <p:nvPr/>
          </p:nvSpPr>
          <p:spPr>
            <a:xfrm>
              <a:off x="6311900" y="216544"/>
              <a:ext cx="2362200" cy="369332"/>
            </a:xfrm>
            <a:prstGeom prst="rect">
              <a:avLst/>
            </a:prstGeom>
            <a:noFill/>
          </p:spPr>
          <p:txBody>
            <a:bodyPr wrap="square" rtlCol="0">
              <a:spAutoFit/>
            </a:bodyPr>
            <a:lstStyle/>
            <a:p>
              <a:pPr algn="ctr"/>
              <a:r>
                <a:rPr lang="en-US" altLang="zh-CN" b="0" dirty="0">
                  <a:latin typeface="Microsoft YaHei"/>
                  <a:ea typeface="Microsoft YaHei"/>
                </a:rPr>
                <a:t>4.</a:t>
              </a:r>
              <a:r>
                <a:rPr lang="zh-CN" altLang="en-US" b="0" dirty="0">
                  <a:latin typeface="Microsoft YaHei"/>
                  <a:ea typeface="Microsoft YaHei"/>
                </a:rPr>
                <a:t>结论、讨论与改进</a:t>
              </a:r>
              <a:endParaRPr lang="en-US" altLang="zh-CN" sz="1000" dirty="0"/>
            </a:p>
          </p:txBody>
        </p:sp>
      </p:grpSp>
      <p:pic>
        <p:nvPicPr>
          <p:cNvPr id="23" name="图片 22">
            <a:extLst>
              <a:ext uri="{FF2B5EF4-FFF2-40B4-BE49-F238E27FC236}">
                <a16:creationId xmlns:a16="http://schemas.microsoft.com/office/drawing/2014/main" id="{C4410944-473A-7E0A-126F-A47A1FA9F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00" y="956597"/>
            <a:ext cx="4010470" cy="2469975"/>
          </a:xfrm>
          <a:prstGeom prst="rect">
            <a:avLst/>
          </a:prstGeom>
          <a:ln w="12700">
            <a:solidFill>
              <a:schemeClr val="tx1"/>
            </a:solidFill>
          </a:ln>
        </p:spPr>
      </p:pic>
      <p:pic>
        <p:nvPicPr>
          <p:cNvPr id="24" name="图片 23">
            <a:extLst>
              <a:ext uri="{FF2B5EF4-FFF2-40B4-BE49-F238E27FC236}">
                <a16:creationId xmlns:a16="http://schemas.microsoft.com/office/drawing/2014/main" id="{EFD00863-1A09-654E-A4FD-3D91962FB3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9058" y="956599"/>
            <a:ext cx="4010442" cy="2469973"/>
          </a:xfrm>
          <a:prstGeom prst="rect">
            <a:avLst/>
          </a:prstGeom>
          <a:ln w="12700">
            <a:solidFill>
              <a:schemeClr val="tx1"/>
            </a:solidFill>
          </a:ln>
        </p:spPr>
      </p:pic>
      <p:pic>
        <p:nvPicPr>
          <p:cNvPr id="25" name="图片 24">
            <a:extLst>
              <a:ext uri="{FF2B5EF4-FFF2-40B4-BE49-F238E27FC236}">
                <a16:creationId xmlns:a16="http://schemas.microsoft.com/office/drawing/2014/main" id="{3F28571A-AA33-4E8A-4B03-014B5D6320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7499" y="3691632"/>
            <a:ext cx="4010471" cy="2469972"/>
          </a:xfrm>
          <a:prstGeom prst="rect">
            <a:avLst/>
          </a:prstGeom>
          <a:ln w="12700">
            <a:solidFill>
              <a:schemeClr val="tx1"/>
            </a:solidFill>
          </a:ln>
        </p:spPr>
      </p:pic>
      <p:pic>
        <p:nvPicPr>
          <p:cNvPr id="34" name="图片 33">
            <a:extLst>
              <a:ext uri="{FF2B5EF4-FFF2-40B4-BE49-F238E27FC236}">
                <a16:creationId xmlns:a16="http://schemas.microsoft.com/office/drawing/2014/main" id="{5B371836-987C-6CCD-6964-EC45C6CCD9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9058" y="3691630"/>
            <a:ext cx="4010439" cy="2469974"/>
          </a:xfrm>
          <a:prstGeom prst="rect">
            <a:avLst/>
          </a:prstGeom>
          <a:ln w="12700">
            <a:solidFill>
              <a:schemeClr val="tx1"/>
            </a:solidFill>
          </a:ln>
        </p:spPr>
      </p:pic>
      <p:sp>
        <p:nvSpPr>
          <p:cNvPr id="35" name="矩形 34">
            <a:extLst>
              <a:ext uri="{FF2B5EF4-FFF2-40B4-BE49-F238E27FC236}">
                <a16:creationId xmlns:a16="http://schemas.microsoft.com/office/drawing/2014/main" id="{6F98A5D1-50E2-532C-77A2-E7484332B8BB}"/>
              </a:ext>
            </a:extLst>
          </p:cNvPr>
          <p:cNvSpPr/>
          <p:nvPr/>
        </p:nvSpPr>
        <p:spPr>
          <a:xfrm>
            <a:off x="3949700" y="985840"/>
            <a:ext cx="1447800" cy="706821"/>
          </a:xfrm>
          <a:prstGeom prst="rect">
            <a:avLst/>
          </a:prstGeom>
          <a:noFill/>
          <a:ln w="254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lIns="127000" rIns="127000" rtlCol="0" anchor="ctr"/>
          <a:lstStyle/>
          <a:p>
            <a:pPr algn="l"/>
            <a:endParaRPr lang="zh-CN" altLang="en-US" sz="1100" dirty="0"/>
          </a:p>
        </p:txBody>
      </p:sp>
      <p:sp>
        <p:nvSpPr>
          <p:cNvPr id="36" name="矩形 35">
            <a:extLst>
              <a:ext uri="{FF2B5EF4-FFF2-40B4-BE49-F238E27FC236}">
                <a16:creationId xmlns:a16="http://schemas.microsoft.com/office/drawing/2014/main" id="{19D5C380-32E3-236D-4BB1-5DA2DF1F55D9}"/>
              </a:ext>
            </a:extLst>
          </p:cNvPr>
          <p:cNvSpPr/>
          <p:nvPr/>
        </p:nvSpPr>
        <p:spPr>
          <a:xfrm>
            <a:off x="1739900" y="2641600"/>
            <a:ext cx="1447800" cy="706821"/>
          </a:xfrm>
          <a:prstGeom prst="rect">
            <a:avLst/>
          </a:prstGeom>
          <a:noFill/>
          <a:ln w="254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lIns="127000" rIns="127000" rtlCol="0" anchor="ctr"/>
          <a:lstStyle/>
          <a:p>
            <a:pPr algn="l"/>
            <a:endParaRPr lang="zh-CN" altLang="en-US" sz="1100" dirty="0"/>
          </a:p>
        </p:txBody>
      </p:sp>
      <p:sp>
        <p:nvSpPr>
          <p:cNvPr id="37" name="矩形 36">
            <a:extLst>
              <a:ext uri="{FF2B5EF4-FFF2-40B4-BE49-F238E27FC236}">
                <a16:creationId xmlns:a16="http://schemas.microsoft.com/office/drawing/2014/main" id="{7C39AA07-AF22-F9F9-0807-DB5AF2770FB7}"/>
              </a:ext>
            </a:extLst>
          </p:cNvPr>
          <p:cNvSpPr/>
          <p:nvPr/>
        </p:nvSpPr>
        <p:spPr>
          <a:xfrm>
            <a:off x="8369300" y="871399"/>
            <a:ext cx="1447800" cy="706821"/>
          </a:xfrm>
          <a:prstGeom prst="rect">
            <a:avLst/>
          </a:prstGeom>
          <a:noFill/>
          <a:ln w="254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lIns="127000" rIns="127000" rtlCol="0" anchor="ctr"/>
          <a:lstStyle/>
          <a:p>
            <a:pPr algn="l"/>
            <a:endParaRPr lang="zh-CN" altLang="en-US" sz="1100" dirty="0"/>
          </a:p>
        </p:txBody>
      </p:sp>
      <p:sp>
        <p:nvSpPr>
          <p:cNvPr id="38" name="矩形 37">
            <a:extLst>
              <a:ext uri="{FF2B5EF4-FFF2-40B4-BE49-F238E27FC236}">
                <a16:creationId xmlns:a16="http://schemas.microsoft.com/office/drawing/2014/main" id="{D5DCC079-6886-1580-A1FE-2B485A706AD9}"/>
              </a:ext>
            </a:extLst>
          </p:cNvPr>
          <p:cNvSpPr/>
          <p:nvPr/>
        </p:nvSpPr>
        <p:spPr>
          <a:xfrm>
            <a:off x="6159500" y="2719751"/>
            <a:ext cx="1447800" cy="706821"/>
          </a:xfrm>
          <a:prstGeom prst="rect">
            <a:avLst/>
          </a:prstGeom>
          <a:noFill/>
          <a:ln w="254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lIns="127000" rIns="127000" rtlCol="0" anchor="ctr"/>
          <a:lstStyle/>
          <a:p>
            <a:pPr algn="l"/>
            <a:endParaRPr lang="zh-CN" altLang="en-US" sz="1100" dirty="0"/>
          </a:p>
        </p:txBody>
      </p:sp>
      <p:sp>
        <p:nvSpPr>
          <p:cNvPr id="39" name="矩形 38">
            <a:extLst>
              <a:ext uri="{FF2B5EF4-FFF2-40B4-BE49-F238E27FC236}">
                <a16:creationId xmlns:a16="http://schemas.microsoft.com/office/drawing/2014/main" id="{032552D4-10EC-BA68-A628-FE207BDE1589}"/>
              </a:ext>
            </a:extLst>
          </p:cNvPr>
          <p:cNvSpPr/>
          <p:nvPr/>
        </p:nvSpPr>
        <p:spPr>
          <a:xfrm>
            <a:off x="1816100" y="4442472"/>
            <a:ext cx="1447800" cy="706821"/>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lIns="127000" rIns="127000" rtlCol="0" anchor="ctr"/>
          <a:lstStyle/>
          <a:p>
            <a:pPr algn="l"/>
            <a:endParaRPr lang="zh-CN" altLang="en-US" sz="1100" dirty="0"/>
          </a:p>
        </p:txBody>
      </p:sp>
    </p:spTree>
    <p:extLst>
      <p:ext uri="{BB962C8B-B14F-4D97-AF65-F5344CB8AC3E}">
        <p14:creationId xmlns:p14="http://schemas.microsoft.com/office/powerpoint/2010/main" val="2674121200"/>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
          <p:cNvSpPr/>
          <p:nvPr/>
        </p:nvSpPr>
        <p:spPr>
          <a:xfrm>
            <a:off x="2501900" y="1625600"/>
            <a:ext cx="2806700" cy="3467100"/>
          </a:xfrm>
          <a:custGeom>
            <a:avLst/>
            <a:gdLst/>
            <a:ahLst/>
            <a:cxnLst/>
            <a:rect l="l" t="t" r="r" b="b"/>
            <a:pathLst>
              <a:path w="2806700" h="3467100">
                <a:moveTo>
                  <a:pt x="0" y="0"/>
                </a:moveTo>
                <a:lnTo>
                  <a:pt x="2806700" y="0"/>
                </a:lnTo>
                <a:lnTo>
                  <a:pt x="2806700" y="3467100"/>
                </a:lnTo>
                <a:lnTo>
                  <a:pt x="0" y="3467100"/>
                </a:lnTo>
                <a:close/>
              </a:path>
            </a:pathLst>
          </a:custGeom>
          <a:solidFill>
            <a:srgbClr val="013A8E">
              <a:alpha val="75000"/>
            </a:srgbClr>
          </a:solidFill>
        </p:spPr>
        <p:txBody>
          <a:bodyPr lIns="127000" rIns="127000" rtlCol="0" anchor="ctr"/>
          <a:lstStyle/>
          <a:p>
            <a:pPr algn="l"/>
            <a:endParaRPr lang="en-US" sz="1100"/>
          </a:p>
        </p:txBody>
      </p:sp>
      <p:sp>
        <p:nvSpPr>
          <p:cNvPr id="17" name="TextBox 2"/>
          <p:cNvSpPr txBox="1"/>
          <p:nvPr/>
        </p:nvSpPr>
        <p:spPr>
          <a:xfrm>
            <a:off x="2636901" y="2057400"/>
            <a:ext cx="2540000" cy="1595821"/>
          </a:xfrm>
          <a:prstGeom prst="rect">
            <a:avLst/>
          </a:prstGeom>
          <a:solidFill>
            <a:srgbClr val="FFFFFF">
              <a:alpha val="0"/>
            </a:srgbClr>
          </a:solidFill>
        </p:spPr>
        <p:txBody>
          <a:bodyPr lIns="31750" tIns="12700" rIns="31750" bIns="12700" rtlCol="0" anchor="t">
            <a:spAutoFit/>
          </a:bodyPr>
          <a:lstStyle/>
          <a:p>
            <a:pPr algn="ctr" latinLnBrk="1">
              <a:lnSpc>
                <a:spcPct val="113400"/>
              </a:lnSpc>
            </a:pPr>
            <a:r>
              <a:rPr lang="en-US" sz="9600" b="0" dirty="0">
                <a:solidFill>
                  <a:srgbClr val="FFFFFF"/>
                </a:solidFill>
                <a:latin typeface="Microsoft YaHei"/>
                <a:ea typeface="Microsoft YaHei"/>
              </a:rPr>
              <a:t>03</a:t>
            </a:r>
            <a:endParaRPr lang="en-US" sz="1100" dirty="0"/>
          </a:p>
        </p:txBody>
      </p:sp>
      <p:sp>
        <p:nvSpPr>
          <p:cNvPr id="18" name="TextBox 3"/>
          <p:cNvSpPr txBox="1"/>
          <p:nvPr/>
        </p:nvSpPr>
        <p:spPr>
          <a:xfrm>
            <a:off x="2146300" y="3898900"/>
            <a:ext cx="3543872" cy="520700"/>
          </a:xfrm>
          <a:prstGeom prst="rect">
            <a:avLst/>
          </a:prstGeom>
          <a:solidFill>
            <a:srgbClr val="FFFFFF">
              <a:alpha val="0"/>
            </a:srgbClr>
          </a:solidFill>
        </p:spPr>
        <p:txBody>
          <a:bodyPr lIns="31750" tIns="12700" rIns="31750" bIns="12700" rtlCol="0" anchor="t">
            <a:spAutoFit/>
          </a:bodyPr>
          <a:lstStyle/>
          <a:p>
            <a:pPr algn="ctr" latinLnBrk="1">
              <a:lnSpc>
                <a:spcPct val="113400"/>
              </a:lnSpc>
            </a:pPr>
            <a:r>
              <a:rPr lang="en-US" sz="2800" b="0" spc="250">
                <a:solidFill>
                  <a:srgbClr val="FFFFFF"/>
                </a:solidFill>
                <a:latin typeface="Microsoft YaHei"/>
                <a:ea typeface="Microsoft YaHei"/>
              </a:rPr>
              <a:t>PART</a:t>
            </a:r>
            <a:endParaRPr lang="en-US" sz="1100"/>
          </a:p>
        </p:txBody>
      </p:sp>
      <p:cxnSp>
        <p:nvCxnSpPr>
          <p:cNvPr id="19" name="Connector 4"/>
          <p:cNvCxnSpPr/>
          <p:nvPr/>
        </p:nvCxnSpPr>
        <p:spPr>
          <a:xfrm>
            <a:off x="2967101" y="4584700"/>
            <a:ext cx="1896903" cy="0"/>
          </a:xfrm>
          <a:prstGeom prst="straightConnector1">
            <a:avLst/>
          </a:prstGeom>
          <a:solidFill>
            <a:srgbClr val="FFFFFF"/>
          </a:solidFill>
          <a:ln w="12700">
            <a:solidFill>
              <a:srgbClr val="FFFFFF"/>
            </a:solidFill>
            <a:prstDash val="solid"/>
            <a:headEnd type="none" w="med" len="med"/>
            <a:tailEnd type="none" w="med" len="med"/>
          </a:ln>
        </p:spPr>
      </p:cxnSp>
      <p:cxnSp>
        <p:nvCxnSpPr>
          <p:cNvPr id="20" name="Connector 5"/>
          <p:cNvCxnSpPr/>
          <p:nvPr/>
        </p:nvCxnSpPr>
        <p:spPr>
          <a:xfrm>
            <a:off x="6153404" y="4088638"/>
            <a:ext cx="0" cy="2452095"/>
          </a:xfrm>
          <a:prstGeom prst="straightConnector1">
            <a:avLst/>
          </a:prstGeom>
          <a:solidFill>
            <a:srgbClr val="C8C8C8"/>
          </a:solidFill>
          <a:ln w="19050">
            <a:solidFill>
              <a:srgbClr val="C8C8C8"/>
            </a:solidFill>
            <a:prstDash val="solid"/>
            <a:headEnd type="none" w="med" len="med"/>
            <a:tailEnd type="none" w="med" len="med"/>
          </a:ln>
        </p:spPr>
      </p:cxnSp>
      <p:sp>
        <p:nvSpPr>
          <p:cNvPr id="21" name="TextBox 6"/>
          <p:cNvSpPr txBox="1"/>
          <p:nvPr/>
        </p:nvSpPr>
        <p:spPr>
          <a:xfrm>
            <a:off x="6845300" y="4310169"/>
            <a:ext cx="3517899" cy="549061"/>
          </a:xfrm>
          <a:prstGeom prst="rect">
            <a:avLst/>
          </a:prstGeom>
          <a:solidFill>
            <a:srgbClr val="FFFFFF">
              <a:alpha val="0"/>
            </a:srgbClr>
          </a:solidFill>
        </p:spPr>
        <p:txBody>
          <a:bodyPr wrap="square" lIns="31750" tIns="12700" rIns="31750" bIns="12700" rtlCol="0" anchor="t">
            <a:spAutoFit/>
          </a:bodyPr>
          <a:lstStyle/>
          <a:p>
            <a:pPr latinLnBrk="1">
              <a:lnSpc>
                <a:spcPct val="113400"/>
              </a:lnSpc>
            </a:pPr>
            <a:r>
              <a:rPr lang="zh-CN" altLang="en-US" sz="3200" b="1" spc="300" dirty="0">
                <a:solidFill>
                  <a:srgbClr val="212121"/>
                </a:solidFill>
                <a:latin typeface="Microsoft YaHei"/>
                <a:ea typeface="Microsoft YaHei"/>
              </a:rPr>
              <a:t>项目实现</a:t>
            </a:r>
            <a:endParaRPr lang="en-US" sz="1200" b="1" dirty="0"/>
          </a:p>
        </p:txBody>
      </p:sp>
      <p:sp>
        <p:nvSpPr>
          <p:cNvPr id="14" name="TextBox 7">
            <a:extLst>
              <a:ext uri="{FF2B5EF4-FFF2-40B4-BE49-F238E27FC236}">
                <a16:creationId xmlns:a16="http://schemas.microsoft.com/office/drawing/2014/main" id="{C7FBAAE6-18B8-1CC3-C422-08E7EB5F278A}"/>
              </a:ext>
            </a:extLst>
          </p:cNvPr>
          <p:cNvSpPr txBox="1"/>
          <p:nvPr/>
        </p:nvSpPr>
        <p:spPr>
          <a:xfrm>
            <a:off x="7087110" y="5101694"/>
            <a:ext cx="2666998" cy="287323"/>
          </a:xfrm>
          <a:prstGeom prst="rect">
            <a:avLst/>
          </a:prstGeom>
        </p:spPr>
        <p:txBody>
          <a:bodyPr wrap="square" lIns="31750" tIns="12700" rIns="31750" bIns="12700" rtlCol="0" anchor="t">
            <a:spAutoFit/>
          </a:bodyPr>
          <a:lstStyle/>
          <a:p>
            <a:pPr marL="285750" indent="-285750" latinLnBrk="1">
              <a:lnSpc>
                <a:spcPct val="113400"/>
              </a:lnSpc>
              <a:buFont typeface="Arial" panose="020B0604020202020204" pitchFamily="34" charset="0"/>
              <a:buChar char="•"/>
            </a:pPr>
            <a:r>
              <a:rPr lang="zh-CN" altLang="en-US" sz="1600" dirty="0">
                <a:latin typeface="Microsoft YaHei"/>
                <a:ea typeface="Microsoft YaHei"/>
              </a:rPr>
              <a:t>可视化</a:t>
            </a:r>
            <a:endParaRPr lang="en-US" sz="1200" dirty="0"/>
          </a:p>
        </p:txBody>
      </p:sp>
      <p:sp>
        <p:nvSpPr>
          <p:cNvPr id="22" name="TextBox 9">
            <a:extLst>
              <a:ext uri="{FF2B5EF4-FFF2-40B4-BE49-F238E27FC236}">
                <a16:creationId xmlns:a16="http://schemas.microsoft.com/office/drawing/2014/main" id="{23F0E81A-2F00-FAB5-ED5B-24E081B95876}"/>
              </a:ext>
            </a:extLst>
          </p:cNvPr>
          <p:cNvSpPr txBox="1"/>
          <p:nvPr/>
        </p:nvSpPr>
        <p:spPr>
          <a:xfrm>
            <a:off x="7087110" y="5487819"/>
            <a:ext cx="2895600" cy="287323"/>
          </a:xfrm>
          <a:prstGeom prst="rect">
            <a:avLst/>
          </a:prstGeom>
        </p:spPr>
        <p:txBody>
          <a:bodyPr wrap="square" lIns="31750" tIns="12700" rIns="31750" bIns="12700" rtlCol="0" anchor="t">
            <a:spAutoFit/>
          </a:bodyPr>
          <a:lstStyle/>
          <a:p>
            <a:pPr marL="285750" indent="-285750" latinLnBrk="1">
              <a:lnSpc>
                <a:spcPct val="113400"/>
              </a:lnSpc>
              <a:buFont typeface="Arial" panose="020B0604020202020204" pitchFamily="34" charset="0"/>
              <a:buChar char="•"/>
            </a:pPr>
            <a:r>
              <a:rPr lang="zh-CN" altLang="en-US" sz="1600" dirty="0">
                <a:latin typeface="Microsoft YaHei"/>
                <a:ea typeface="Microsoft YaHei"/>
              </a:rPr>
              <a:t>生成效果</a:t>
            </a:r>
            <a:endParaRPr lang="en-US" sz="1200" dirty="0"/>
          </a:p>
        </p:txBody>
      </p:sp>
      <p:sp>
        <p:nvSpPr>
          <p:cNvPr id="23" name="TextBox 9">
            <a:extLst>
              <a:ext uri="{FF2B5EF4-FFF2-40B4-BE49-F238E27FC236}">
                <a16:creationId xmlns:a16="http://schemas.microsoft.com/office/drawing/2014/main" id="{B8742C85-8397-3145-1CEA-7F84B5737E4E}"/>
              </a:ext>
            </a:extLst>
          </p:cNvPr>
          <p:cNvSpPr txBox="1"/>
          <p:nvPr/>
        </p:nvSpPr>
        <p:spPr>
          <a:xfrm>
            <a:off x="7087110" y="5873944"/>
            <a:ext cx="2895600" cy="287323"/>
          </a:xfrm>
          <a:prstGeom prst="rect">
            <a:avLst/>
          </a:prstGeom>
        </p:spPr>
        <p:txBody>
          <a:bodyPr wrap="square" lIns="31750" tIns="12700" rIns="31750" bIns="12700" rtlCol="0" anchor="t">
            <a:spAutoFit/>
          </a:bodyPr>
          <a:lstStyle/>
          <a:p>
            <a:pPr marL="285750" indent="-285750" latinLnBrk="1">
              <a:lnSpc>
                <a:spcPct val="113400"/>
              </a:lnSpc>
              <a:buFont typeface="Arial" panose="020B0604020202020204" pitchFamily="34" charset="0"/>
              <a:buChar char="•"/>
            </a:pPr>
            <a:r>
              <a:rPr lang="zh-CN" altLang="en-US" sz="1600" dirty="0">
                <a:latin typeface="Microsoft YaHei"/>
                <a:ea typeface="Microsoft YaHei"/>
              </a:rPr>
              <a:t>优化方案</a:t>
            </a:r>
            <a:endParaRPr lang="en-US" sz="1200" dirty="0"/>
          </a:p>
        </p:txBody>
      </p:sp>
    </p:spTree>
    <p:extLst>
      <p:ext uri="{BB962C8B-B14F-4D97-AF65-F5344CB8AC3E}">
        <p14:creationId xmlns:p14="http://schemas.microsoft.com/office/powerpoint/2010/main" val="6204759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14" grpId="0"/>
      <p:bldP spid="22"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F4AB5DB2-15D8-C9C9-7960-559081DBB2CE}"/>
              </a:ext>
            </a:extLst>
          </p:cNvPr>
          <p:cNvGrpSpPr/>
          <p:nvPr/>
        </p:nvGrpSpPr>
        <p:grpSpPr>
          <a:xfrm>
            <a:off x="0" y="216544"/>
            <a:ext cx="11557000" cy="554693"/>
            <a:chOff x="0" y="216544"/>
            <a:chExt cx="11557000" cy="554693"/>
          </a:xfrm>
        </p:grpSpPr>
        <p:cxnSp>
          <p:nvCxnSpPr>
            <p:cNvPr id="3" name="直接连接符 2">
              <a:extLst>
                <a:ext uri="{FF2B5EF4-FFF2-40B4-BE49-F238E27FC236}">
                  <a16:creationId xmlns:a16="http://schemas.microsoft.com/office/drawing/2014/main" id="{2F7E6DD4-1BAA-C311-FC67-4C3F52B339F9}"/>
                </a:ext>
              </a:extLst>
            </p:cNvPr>
            <p:cNvCxnSpPr/>
            <p:nvPr/>
          </p:nvCxnSpPr>
          <p:spPr>
            <a:xfrm flipH="1">
              <a:off x="0" y="771237"/>
              <a:ext cx="11557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D705C92-E9B1-D34D-001F-EB63CBF0DC73}"/>
                </a:ext>
              </a:extLst>
            </p:cNvPr>
            <p:cNvSpPr txBox="1"/>
            <p:nvPr/>
          </p:nvSpPr>
          <p:spPr>
            <a:xfrm>
              <a:off x="439882" y="216544"/>
              <a:ext cx="1376218" cy="369332"/>
            </a:xfrm>
            <a:prstGeom prst="rect">
              <a:avLst/>
            </a:prstGeom>
            <a:noFill/>
          </p:spPr>
          <p:txBody>
            <a:bodyPr wrap="square" rtlCol="0">
              <a:spAutoFit/>
            </a:bodyPr>
            <a:lstStyle/>
            <a:p>
              <a:pPr algn="ctr"/>
              <a:r>
                <a:rPr lang="en-US" altLang="zh-CN" dirty="0">
                  <a:latin typeface="Microsoft YaHei"/>
                  <a:ea typeface="Microsoft YaHei"/>
                </a:rPr>
                <a:t>1.</a:t>
              </a:r>
              <a:r>
                <a:rPr lang="zh-CN" altLang="en-US" dirty="0">
                  <a:latin typeface="Microsoft YaHei"/>
                  <a:ea typeface="Microsoft YaHei"/>
                </a:rPr>
                <a:t>选题综述</a:t>
              </a:r>
              <a:endParaRPr lang="en-US" altLang="zh-CN" sz="1000" dirty="0"/>
            </a:p>
          </p:txBody>
        </p:sp>
        <p:sp>
          <p:nvSpPr>
            <p:cNvPr id="20" name="文本框 19">
              <a:extLst>
                <a:ext uri="{FF2B5EF4-FFF2-40B4-BE49-F238E27FC236}">
                  <a16:creationId xmlns:a16="http://schemas.microsoft.com/office/drawing/2014/main" id="{9C34BE3E-72B3-69FB-F9BB-E8F29D5450B9}"/>
                </a:ext>
              </a:extLst>
            </p:cNvPr>
            <p:cNvSpPr txBox="1"/>
            <p:nvPr/>
          </p:nvSpPr>
          <p:spPr>
            <a:xfrm>
              <a:off x="2349243" y="216544"/>
              <a:ext cx="1457036" cy="369332"/>
            </a:xfrm>
            <a:prstGeom prst="rect">
              <a:avLst/>
            </a:prstGeom>
            <a:noFill/>
          </p:spPr>
          <p:txBody>
            <a:bodyPr wrap="square" rtlCol="0">
              <a:spAutoFit/>
            </a:bodyPr>
            <a:lstStyle/>
            <a:p>
              <a:pPr algn="ctr"/>
              <a:r>
                <a:rPr lang="en-US" altLang="zh-CN" dirty="0">
                  <a:latin typeface="Microsoft YaHei"/>
                  <a:ea typeface="Microsoft YaHei"/>
                </a:rPr>
                <a:t>2.</a:t>
              </a:r>
              <a:r>
                <a:rPr lang="zh-CN" altLang="en-US" dirty="0">
                  <a:latin typeface="Microsoft YaHei"/>
                  <a:ea typeface="Microsoft YaHei"/>
                </a:rPr>
                <a:t>研究内容</a:t>
              </a:r>
              <a:endParaRPr lang="en-US" altLang="zh-CN" sz="1000" dirty="0"/>
            </a:p>
          </p:txBody>
        </p:sp>
        <p:sp>
          <p:nvSpPr>
            <p:cNvPr id="21" name="文本框 20">
              <a:extLst>
                <a:ext uri="{FF2B5EF4-FFF2-40B4-BE49-F238E27FC236}">
                  <a16:creationId xmlns:a16="http://schemas.microsoft.com/office/drawing/2014/main" id="{C40BCAF1-F6FD-309A-5912-FEA0CD2052E6}"/>
                </a:ext>
              </a:extLst>
            </p:cNvPr>
            <p:cNvSpPr txBox="1"/>
            <p:nvPr/>
          </p:nvSpPr>
          <p:spPr>
            <a:xfrm>
              <a:off x="4339422" y="216544"/>
              <a:ext cx="1439334" cy="369332"/>
            </a:xfrm>
            <a:prstGeom prst="rect">
              <a:avLst/>
            </a:prstGeom>
            <a:noFill/>
          </p:spPr>
          <p:txBody>
            <a:bodyPr wrap="square" rtlCol="0">
              <a:spAutoFit/>
            </a:bodyPr>
            <a:lstStyle/>
            <a:p>
              <a:pPr algn="ctr"/>
              <a:r>
                <a:rPr lang="en-US" altLang="zh-CN" b="1" dirty="0">
                  <a:solidFill>
                    <a:srgbClr val="C00000"/>
                  </a:solidFill>
                  <a:latin typeface="Microsoft YaHei"/>
                  <a:ea typeface="Microsoft YaHei"/>
                </a:rPr>
                <a:t>3.</a:t>
              </a:r>
              <a:r>
                <a:rPr lang="zh-CN" altLang="en-US" b="1" dirty="0">
                  <a:solidFill>
                    <a:srgbClr val="C00000"/>
                  </a:solidFill>
                  <a:latin typeface="Microsoft YaHei"/>
                  <a:ea typeface="Microsoft YaHei"/>
                </a:rPr>
                <a:t>研究成果</a:t>
              </a:r>
              <a:endParaRPr lang="en-US" altLang="zh-CN" sz="1000" b="1" dirty="0">
                <a:solidFill>
                  <a:srgbClr val="C00000"/>
                </a:solidFill>
              </a:endParaRPr>
            </a:p>
          </p:txBody>
        </p:sp>
        <p:sp>
          <p:nvSpPr>
            <p:cNvPr id="22" name="文本框 21">
              <a:extLst>
                <a:ext uri="{FF2B5EF4-FFF2-40B4-BE49-F238E27FC236}">
                  <a16:creationId xmlns:a16="http://schemas.microsoft.com/office/drawing/2014/main" id="{97A3828F-4EE2-59E1-90E6-695964ED7DA7}"/>
                </a:ext>
              </a:extLst>
            </p:cNvPr>
            <p:cNvSpPr txBox="1"/>
            <p:nvPr/>
          </p:nvSpPr>
          <p:spPr>
            <a:xfrm>
              <a:off x="6311900" y="216544"/>
              <a:ext cx="2362200" cy="369332"/>
            </a:xfrm>
            <a:prstGeom prst="rect">
              <a:avLst/>
            </a:prstGeom>
            <a:noFill/>
          </p:spPr>
          <p:txBody>
            <a:bodyPr wrap="square" rtlCol="0">
              <a:spAutoFit/>
            </a:bodyPr>
            <a:lstStyle/>
            <a:p>
              <a:pPr algn="ctr"/>
              <a:r>
                <a:rPr lang="en-US" altLang="zh-CN" b="0" dirty="0">
                  <a:latin typeface="Microsoft YaHei"/>
                  <a:ea typeface="Microsoft YaHei"/>
                </a:rPr>
                <a:t>4.</a:t>
              </a:r>
              <a:r>
                <a:rPr lang="zh-CN" altLang="en-US" b="0" dirty="0">
                  <a:latin typeface="Microsoft YaHei"/>
                  <a:ea typeface="Microsoft YaHei"/>
                </a:rPr>
                <a:t>结论、讨论与改进</a:t>
              </a:r>
              <a:endParaRPr lang="en-US" altLang="zh-CN" sz="1000" dirty="0"/>
            </a:p>
          </p:txBody>
        </p:sp>
      </p:grpSp>
      <p:sp>
        <p:nvSpPr>
          <p:cNvPr id="17" name="Freeform 8">
            <a:extLst>
              <a:ext uri="{FF2B5EF4-FFF2-40B4-BE49-F238E27FC236}">
                <a16:creationId xmlns:a16="http://schemas.microsoft.com/office/drawing/2014/main" id="{34596239-4A67-20FC-8F49-9487609CA3D5}"/>
              </a:ext>
            </a:extLst>
          </p:cNvPr>
          <p:cNvSpPr/>
          <p:nvPr/>
        </p:nvSpPr>
        <p:spPr>
          <a:xfrm>
            <a:off x="0" y="4927600"/>
            <a:ext cx="6578600" cy="1041400"/>
          </a:xfrm>
          <a:custGeom>
            <a:avLst/>
            <a:gdLst/>
            <a:ahLst/>
            <a:cxnLst/>
            <a:rect l="l" t="t" r="r" b="b"/>
            <a:pathLst>
              <a:path w="6578600" h="1041400">
                <a:moveTo>
                  <a:pt x="0" y="0"/>
                </a:moveTo>
                <a:lnTo>
                  <a:pt x="6578600" y="0"/>
                </a:lnTo>
                <a:lnTo>
                  <a:pt x="6578600" y="1041400"/>
                </a:lnTo>
                <a:lnTo>
                  <a:pt x="0" y="1041400"/>
                </a:lnTo>
                <a:close/>
              </a:path>
            </a:pathLst>
          </a:custGeom>
          <a:solidFill>
            <a:srgbClr val="013A8E">
              <a:alpha val="75000"/>
            </a:srgbClr>
          </a:solidFill>
        </p:spPr>
        <p:txBody>
          <a:bodyPr lIns="127000" rIns="127000" rtlCol="0" anchor="ctr"/>
          <a:lstStyle/>
          <a:p>
            <a:r>
              <a:rPr lang="en-US" sz="2800" spc="300" dirty="0">
                <a:solidFill>
                  <a:schemeClr val="bg1"/>
                </a:solidFill>
                <a:latin typeface="微软雅黑" panose="020B0503020204020204" pitchFamily="34" charset="-122"/>
                <a:ea typeface="微软雅黑" panose="020B0503020204020204" pitchFamily="34" charset="-122"/>
              </a:rPr>
              <a:t>    </a:t>
            </a:r>
            <a:r>
              <a:rPr lang="zh-CN" altLang="en-US" sz="2800" spc="300" dirty="0">
                <a:solidFill>
                  <a:schemeClr val="bg1"/>
                </a:solidFill>
                <a:latin typeface="微软雅黑" panose="020B0503020204020204" pitchFamily="34" charset="-122"/>
                <a:ea typeface="微软雅黑" panose="020B0503020204020204" pitchFamily="34" charset="-122"/>
              </a:rPr>
              <a:t>可视化</a:t>
            </a:r>
            <a:endParaRPr lang="en-US" sz="2800" spc="300" dirty="0">
              <a:solidFill>
                <a:schemeClr val="bg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122FE22F-3209-705F-BCBD-7DFB122AA12B}"/>
              </a:ext>
            </a:extLst>
          </p:cNvPr>
          <p:cNvSpPr txBox="1"/>
          <p:nvPr/>
        </p:nvSpPr>
        <p:spPr>
          <a:xfrm>
            <a:off x="7551670" y="5273893"/>
            <a:ext cx="3352800" cy="348813"/>
          </a:xfrm>
          <a:prstGeom prst="rect">
            <a:avLst/>
          </a:prstGeom>
          <a:noFill/>
        </p:spPr>
        <p:txBody>
          <a:bodyPr wrap="square">
            <a:spAutoFit/>
          </a:bodyPr>
          <a:lstStyle/>
          <a:p>
            <a:pPr marL="0" lvl="2" algn="just">
              <a:lnSpc>
                <a:spcPts val="2000"/>
              </a:lnSpc>
            </a:pPr>
            <a:r>
              <a:rPr lang="en-US" altLang="zh-CN" sz="2000" kern="100" dirty="0" err="1">
                <a:effectLst/>
                <a:latin typeface="微软雅黑" panose="020B0503020204020204" pitchFamily="34" charset="-122"/>
                <a:ea typeface="微软雅黑" panose="020B0503020204020204" pitchFamily="34" charset="-122"/>
              </a:rPr>
              <a:t>visdom</a:t>
            </a:r>
            <a:r>
              <a:rPr lang="zh-CN" altLang="zh-CN" sz="2000" kern="100" dirty="0">
                <a:effectLst/>
                <a:latin typeface="微软雅黑" panose="020B0503020204020204" pitchFamily="34" charset="-122"/>
                <a:ea typeface="微软雅黑" panose="020B0503020204020204" pitchFamily="34" charset="-122"/>
              </a:rPr>
              <a:t>可视化</a:t>
            </a:r>
            <a:r>
              <a:rPr lang="zh-CN" altLang="en-US" sz="2000" kern="100" dirty="0">
                <a:effectLst/>
                <a:latin typeface="微软雅黑" panose="020B0503020204020204" pitchFamily="34" charset="-122"/>
                <a:ea typeface="微软雅黑" panose="020B0503020204020204" pitchFamily="34" charset="-122"/>
              </a:rPr>
              <a:t>（</a:t>
            </a:r>
            <a:r>
              <a:rPr lang="zh-CN" altLang="en-US" sz="2000" b="1" kern="100" dirty="0">
                <a:effectLst/>
                <a:latin typeface="微软雅黑" panose="020B0503020204020204" pitchFamily="34" charset="-122"/>
                <a:ea typeface="微软雅黑" panose="020B0503020204020204" pitchFamily="34" charset="-122"/>
              </a:rPr>
              <a:t>训练过程</a:t>
            </a:r>
            <a:r>
              <a:rPr lang="zh-CN" altLang="en-US" sz="2000" kern="100" dirty="0">
                <a:effectLst/>
                <a:latin typeface="微软雅黑" panose="020B0503020204020204" pitchFamily="34" charset="-122"/>
                <a:ea typeface="微软雅黑" panose="020B0503020204020204" pitchFamily="34" charset="-122"/>
              </a:rPr>
              <a:t>）</a:t>
            </a:r>
            <a:endParaRPr lang="zh-CN" altLang="zh-CN" sz="2000" kern="100" dirty="0">
              <a:effectLst/>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A090A85A-1B9B-F59F-5EAA-82BC173F713A}"/>
              </a:ext>
            </a:extLst>
          </p:cNvPr>
          <p:cNvGrpSpPr/>
          <p:nvPr/>
        </p:nvGrpSpPr>
        <p:grpSpPr>
          <a:xfrm>
            <a:off x="416296" y="933847"/>
            <a:ext cx="5486400" cy="3803348"/>
            <a:chOff x="596900" y="1498601"/>
            <a:chExt cx="5105400" cy="3314986"/>
          </a:xfrm>
        </p:grpSpPr>
        <p:pic>
          <p:nvPicPr>
            <p:cNvPr id="26" name="图片 25">
              <a:extLst>
                <a:ext uri="{FF2B5EF4-FFF2-40B4-BE49-F238E27FC236}">
                  <a16:creationId xmlns:a16="http://schemas.microsoft.com/office/drawing/2014/main" id="{B62D384A-88CD-1542-BD7A-2C2B52BE2BC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824" b="6421"/>
            <a:stretch/>
          </p:blipFill>
          <p:spPr>
            <a:xfrm>
              <a:off x="596900" y="1498601"/>
              <a:ext cx="5105400" cy="2828278"/>
            </a:xfrm>
            <a:prstGeom prst="rect">
              <a:avLst/>
            </a:prstGeom>
          </p:spPr>
        </p:pic>
        <p:sp>
          <p:nvSpPr>
            <p:cNvPr id="4" name="矩形 3">
              <a:extLst>
                <a:ext uri="{FF2B5EF4-FFF2-40B4-BE49-F238E27FC236}">
                  <a16:creationId xmlns:a16="http://schemas.microsoft.com/office/drawing/2014/main" id="{56CB676F-0678-1737-888C-189F637A2673}"/>
                </a:ext>
              </a:extLst>
            </p:cNvPr>
            <p:cNvSpPr/>
            <p:nvPr/>
          </p:nvSpPr>
          <p:spPr>
            <a:xfrm>
              <a:off x="1377518" y="4351922"/>
              <a:ext cx="877164" cy="461665"/>
            </a:xfrm>
            <a:prstGeom prst="rect">
              <a:avLst/>
            </a:prstGeom>
            <a:noFill/>
          </p:spPr>
          <p:txBody>
            <a:bodyPr wrap="square" lIns="91440" tIns="45720" rIns="91440" bIns="45720">
              <a:spAutoFit/>
            </a:bodyPr>
            <a:lstStyle/>
            <a:p>
              <a:pPr algn="ctr"/>
              <a:r>
                <a:rPr lang="zh-CN" altLang="en-US" sz="2400" b="0"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假</a:t>
              </a:r>
            </a:p>
          </p:txBody>
        </p:sp>
        <p:sp>
          <p:nvSpPr>
            <p:cNvPr id="28" name="矩形 27">
              <a:extLst>
                <a:ext uri="{FF2B5EF4-FFF2-40B4-BE49-F238E27FC236}">
                  <a16:creationId xmlns:a16="http://schemas.microsoft.com/office/drawing/2014/main" id="{E43B9E19-2FA6-DCDD-63E4-F0160CDCC52F}"/>
                </a:ext>
              </a:extLst>
            </p:cNvPr>
            <p:cNvSpPr/>
            <p:nvPr/>
          </p:nvSpPr>
          <p:spPr>
            <a:xfrm>
              <a:off x="3900840" y="4351922"/>
              <a:ext cx="877164" cy="461665"/>
            </a:xfrm>
            <a:prstGeom prst="rect">
              <a:avLst/>
            </a:prstGeom>
            <a:noFill/>
          </p:spPr>
          <p:txBody>
            <a:bodyPr wrap="square" lIns="91440" tIns="45720" rIns="91440" bIns="45720">
              <a:spAutoFit/>
            </a:bodyPr>
            <a:lstStyle/>
            <a:p>
              <a:pPr algn="ctr"/>
              <a:r>
                <a:rPr lang="zh-CN" altLang="en-US" sz="2400" b="0" cap="none" spc="0"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真</a:t>
              </a:r>
            </a:p>
          </p:txBody>
        </p:sp>
      </p:grpSp>
      <p:pic>
        <p:nvPicPr>
          <p:cNvPr id="7" name="图片 6">
            <a:extLst>
              <a:ext uri="{FF2B5EF4-FFF2-40B4-BE49-F238E27FC236}">
                <a16:creationId xmlns:a16="http://schemas.microsoft.com/office/drawing/2014/main" id="{D6B39907-BCE8-FD6D-F4D3-EA1C29A571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9500" y="1422417"/>
            <a:ext cx="5162550" cy="2324100"/>
          </a:xfrm>
          <a:prstGeom prst="rect">
            <a:avLst/>
          </a:prstGeom>
        </p:spPr>
      </p:pic>
      <p:sp>
        <p:nvSpPr>
          <p:cNvPr id="8" name="文本框 7">
            <a:extLst>
              <a:ext uri="{FF2B5EF4-FFF2-40B4-BE49-F238E27FC236}">
                <a16:creationId xmlns:a16="http://schemas.microsoft.com/office/drawing/2014/main" id="{7496EC42-9123-00A5-7205-DB80FB032A3F}"/>
              </a:ext>
            </a:extLst>
          </p:cNvPr>
          <p:cNvSpPr txBox="1"/>
          <p:nvPr/>
        </p:nvSpPr>
        <p:spPr>
          <a:xfrm>
            <a:off x="7253831" y="3917933"/>
            <a:ext cx="304800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两模型损失函数值</a:t>
            </a:r>
          </a:p>
        </p:txBody>
      </p:sp>
    </p:spTree>
    <p:extLst>
      <p:ext uri="{BB962C8B-B14F-4D97-AF65-F5344CB8AC3E}">
        <p14:creationId xmlns:p14="http://schemas.microsoft.com/office/powerpoint/2010/main" val="3037672281"/>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EB8D0A-F1F2-D834-82FA-132D26B80C7A}"/>
              </a:ext>
            </a:extLst>
          </p:cNvPr>
          <p:cNvSpPr txBox="1"/>
          <p:nvPr/>
        </p:nvSpPr>
        <p:spPr>
          <a:xfrm>
            <a:off x="439882" y="1193800"/>
            <a:ext cx="3352800" cy="348813"/>
          </a:xfrm>
          <a:prstGeom prst="rect">
            <a:avLst/>
          </a:prstGeom>
          <a:noFill/>
        </p:spPr>
        <p:txBody>
          <a:bodyPr wrap="square">
            <a:spAutoFit/>
          </a:bodyPr>
          <a:lstStyle/>
          <a:p>
            <a:pPr marL="0" lvl="2" algn="just">
              <a:lnSpc>
                <a:spcPts val="2000"/>
              </a:lnSpc>
            </a:pPr>
            <a:r>
              <a:rPr lang="en-US" altLang="zh-CN" sz="1800" kern="100" dirty="0">
                <a:effectLst/>
                <a:latin typeface="微软雅黑" panose="020B0503020204020204" pitchFamily="34" charset="-122"/>
                <a:ea typeface="微软雅黑" panose="020B0503020204020204" pitchFamily="34" charset="-122"/>
              </a:rPr>
              <a:t>flask</a:t>
            </a:r>
            <a:r>
              <a:rPr lang="zh-CN" altLang="zh-CN" sz="1800" kern="100" dirty="0">
                <a:effectLst/>
                <a:latin typeface="微软雅黑" panose="020B0503020204020204" pitchFamily="34" charset="-122"/>
                <a:ea typeface="微软雅黑" panose="020B0503020204020204" pitchFamily="34" charset="-122"/>
              </a:rPr>
              <a:t>可视化</a:t>
            </a:r>
            <a:r>
              <a:rPr lang="zh-CN" altLang="en-US" sz="1800" kern="100" dirty="0">
                <a:effectLst/>
                <a:latin typeface="微软雅黑" panose="020B0503020204020204" pitchFamily="34" charset="-122"/>
                <a:ea typeface="微软雅黑" panose="020B0503020204020204" pitchFamily="34" charset="-122"/>
              </a:rPr>
              <a:t>（</a:t>
            </a:r>
            <a:r>
              <a:rPr lang="zh-CN" altLang="en-US" sz="1800" b="1" kern="100" dirty="0">
                <a:effectLst/>
                <a:latin typeface="微软雅黑" panose="020B0503020204020204" pitchFamily="34" charset="-122"/>
                <a:ea typeface="微软雅黑" panose="020B0503020204020204" pitchFamily="34" charset="-122"/>
              </a:rPr>
              <a:t>训练结果</a:t>
            </a:r>
            <a:r>
              <a:rPr lang="zh-CN" altLang="en-US" sz="1800" kern="100" dirty="0">
                <a:effectLst/>
                <a:latin typeface="微软雅黑" panose="020B0503020204020204" pitchFamily="34" charset="-122"/>
                <a:ea typeface="微软雅黑" panose="020B0503020204020204" pitchFamily="34" charset="-122"/>
              </a:rPr>
              <a:t>）</a:t>
            </a:r>
            <a:endParaRPr lang="zh-CN" altLang="zh-CN" sz="1800" kern="100" dirty="0">
              <a:effectLst/>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EB501302-6CD2-0554-1762-786D9B6A383D}"/>
              </a:ext>
            </a:extLst>
          </p:cNvPr>
          <p:cNvGrpSpPr/>
          <p:nvPr/>
        </p:nvGrpSpPr>
        <p:grpSpPr>
          <a:xfrm>
            <a:off x="0" y="216544"/>
            <a:ext cx="11557000" cy="554693"/>
            <a:chOff x="0" y="216544"/>
            <a:chExt cx="11557000" cy="554693"/>
          </a:xfrm>
        </p:grpSpPr>
        <p:cxnSp>
          <p:nvCxnSpPr>
            <p:cNvPr id="4" name="直接连接符 3">
              <a:extLst>
                <a:ext uri="{FF2B5EF4-FFF2-40B4-BE49-F238E27FC236}">
                  <a16:creationId xmlns:a16="http://schemas.microsoft.com/office/drawing/2014/main" id="{965ECDA5-2643-0AF4-7448-32C27F063EB6}"/>
                </a:ext>
              </a:extLst>
            </p:cNvPr>
            <p:cNvCxnSpPr/>
            <p:nvPr/>
          </p:nvCxnSpPr>
          <p:spPr>
            <a:xfrm flipH="1">
              <a:off x="0" y="771237"/>
              <a:ext cx="11557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5ADA29D9-E5EB-B3E3-5D96-5AFB90759810}"/>
                </a:ext>
              </a:extLst>
            </p:cNvPr>
            <p:cNvSpPr txBox="1"/>
            <p:nvPr/>
          </p:nvSpPr>
          <p:spPr>
            <a:xfrm>
              <a:off x="439882" y="216544"/>
              <a:ext cx="1376218" cy="369332"/>
            </a:xfrm>
            <a:prstGeom prst="rect">
              <a:avLst/>
            </a:prstGeom>
            <a:noFill/>
          </p:spPr>
          <p:txBody>
            <a:bodyPr wrap="square" rtlCol="0">
              <a:spAutoFit/>
            </a:bodyPr>
            <a:lstStyle/>
            <a:p>
              <a:pPr algn="ctr"/>
              <a:r>
                <a:rPr lang="en-US" altLang="zh-CN" dirty="0">
                  <a:latin typeface="Microsoft YaHei"/>
                  <a:ea typeface="Microsoft YaHei"/>
                </a:rPr>
                <a:t>1.</a:t>
              </a:r>
              <a:r>
                <a:rPr lang="zh-CN" altLang="en-US" dirty="0">
                  <a:latin typeface="Microsoft YaHei"/>
                  <a:ea typeface="Microsoft YaHei"/>
                </a:rPr>
                <a:t>选题综述</a:t>
              </a:r>
              <a:endParaRPr lang="en-US" altLang="zh-CN" sz="1000" dirty="0"/>
            </a:p>
          </p:txBody>
        </p:sp>
        <p:sp>
          <p:nvSpPr>
            <p:cNvPr id="6" name="文本框 5">
              <a:extLst>
                <a:ext uri="{FF2B5EF4-FFF2-40B4-BE49-F238E27FC236}">
                  <a16:creationId xmlns:a16="http://schemas.microsoft.com/office/drawing/2014/main" id="{68307FBD-5956-B0FD-6385-050DD4A038BE}"/>
                </a:ext>
              </a:extLst>
            </p:cNvPr>
            <p:cNvSpPr txBox="1"/>
            <p:nvPr/>
          </p:nvSpPr>
          <p:spPr>
            <a:xfrm>
              <a:off x="2349243" y="216544"/>
              <a:ext cx="1457036" cy="369332"/>
            </a:xfrm>
            <a:prstGeom prst="rect">
              <a:avLst/>
            </a:prstGeom>
            <a:noFill/>
          </p:spPr>
          <p:txBody>
            <a:bodyPr wrap="square" rtlCol="0">
              <a:spAutoFit/>
            </a:bodyPr>
            <a:lstStyle/>
            <a:p>
              <a:pPr algn="ctr"/>
              <a:r>
                <a:rPr lang="en-US" altLang="zh-CN" dirty="0">
                  <a:latin typeface="Microsoft YaHei"/>
                  <a:ea typeface="Microsoft YaHei"/>
                </a:rPr>
                <a:t>2.</a:t>
              </a:r>
              <a:r>
                <a:rPr lang="zh-CN" altLang="en-US" dirty="0">
                  <a:latin typeface="Microsoft YaHei"/>
                  <a:ea typeface="Microsoft YaHei"/>
                </a:rPr>
                <a:t>研究内容</a:t>
              </a:r>
              <a:endParaRPr lang="en-US" altLang="zh-CN" sz="1000" dirty="0"/>
            </a:p>
          </p:txBody>
        </p:sp>
        <p:sp>
          <p:nvSpPr>
            <p:cNvPr id="7" name="文本框 6">
              <a:extLst>
                <a:ext uri="{FF2B5EF4-FFF2-40B4-BE49-F238E27FC236}">
                  <a16:creationId xmlns:a16="http://schemas.microsoft.com/office/drawing/2014/main" id="{4A50F7A6-4956-2D8B-A3A7-7DF3ADB8A202}"/>
                </a:ext>
              </a:extLst>
            </p:cNvPr>
            <p:cNvSpPr txBox="1"/>
            <p:nvPr/>
          </p:nvSpPr>
          <p:spPr>
            <a:xfrm>
              <a:off x="4339422" y="216544"/>
              <a:ext cx="1439334" cy="369332"/>
            </a:xfrm>
            <a:prstGeom prst="rect">
              <a:avLst/>
            </a:prstGeom>
            <a:noFill/>
          </p:spPr>
          <p:txBody>
            <a:bodyPr wrap="square" rtlCol="0">
              <a:spAutoFit/>
            </a:bodyPr>
            <a:lstStyle/>
            <a:p>
              <a:pPr algn="ctr"/>
              <a:r>
                <a:rPr lang="en-US" altLang="zh-CN" b="1" dirty="0">
                  <a:solidFill>
                    <a:srgbClr val="C00000"/>
                  </a:solidFill>
                  <a:latin typeface="Microsoft YaHei"/>
                  <a:ea typeface="Microsoft YaHei"/>
                </a:rPr>
                <a:t>3.</a:t>
              </a:r>
              <a:r>
                <a:rPr lang="zh-CN" altLang="en-US" b="1" dirty="0">
                  <a:solidFill>
                    <a:srgbClr val="C00000"/>
                  </a:solidFill>
                  <a:latin typeface="Microsoft YaHei"/>
                  <a:ea typeface="Microsoft YaHei"/>
                </a:rPr>
                <a:t>研究成果</a:t>
              </a:r>
              <a:endParaRPr lang="en-US" altLang="zh-CN" sz="1000" b="1" dirty="0">
                <a:solidFill>
                  <a:srgbClr val="C00000"/>
                </a:solidFill>
              </a:endParaRPr>
            </a:p>
          </p:txBody>
        </p:sp>
        <p:sp>
          <p:nvSpPr>
            <p:cNvPr id="8" name="文本框 7">
              <a:extLst>
                <a:ext uri="{FF2B5EF4-FFF2-40B4-BE49-F238E27FC236}">
                  <a16:creationId xmlns:a16="http://schemas.microsoft.com/office/drawing/2014/main" id="{D4BE98D5-AAB6-6B70-D1EA-E105CD645B45}"/>
                </a:ext>
              </a:extLst>
            </p:cNvPr>
            <p:cNvSpPr txBox="1"/>
            <p:nvPr/>
          </p:nvSpPr>
          <p:spPr>
            <a:xfrm>
              <a:off x="6311900" y="216544"/>
              <a:ext cx="2362200" cy="369332"/>
            </a:xfrm>
            <a:prstGeom prst="rect">
              <a:avLst/>
            </a:prstGeom>
            <a:noFill/>
          </p:spPr>
          <p:txBody>
            <a:bodyPr wrap="square" rtlCol="0">
              <a:spAutoFit/>
            </a:bodyPr>
            <a:lstStyle/>
            <a:p>
              <a:pPr algn="ctr"/>
              <a:r>
                <a:rPr lang="en-US" altLang="zh-CN" b="0" dirty="0">
                  <a:latin typeface="Microsoft YaHei"/>
                  <a:ea typeface="Microsoft YaHei"/>
                </a:rPr>
                <a:t>4.</a:t>
              </a:r>
              <a:r>
                <a:rPr lang="zh-CN" altLang="en-US" b="0" dirty="0">
                  <a:latin typeface="Microsoft YaHei"/>
                  <a:ea typeface="Microsoft YaHei"/>
                </a:rPr>
                <a:t>结论、讨论与改进</a:t>
              </a:r>
              <a:endParaRPr lang="en-US" altLang="zh-CN" sz="1000" dirty="0"/>
            </a:p>
          </p:txBody>
        </p:sp>
      </p:grpSp>
      <p:pic>
        <p:nvPicPr>
          <p:cNvPr id="9" name="图片 8">
            <a:extLst>
              <a:ext uri="{FF2B5EF4-FFF2-40B4-BE49-F238E27FC236}">
                <a16:creationId xmlns:a16="http://schemas.microsoft.com/office/drawing/2014/main" id="{01715265-F8CC-7952-B676-42EC6D0392C6}"/>
              </a:ext>
            </a:extLst>
          </p:cNvPr>
          <p:cNvPicPr>
            <a:picLocks noChangeAspect="1"/>
          </p:cNvPicPr>
          <p:nvPr/>
        </p:nvPicPr>
        <p:blipFill rotWithShape="1">
          <a:blip r:embed="rId3">
            <a:extLst>
              <a:ext uri="{28A0092B-C50C-407E-A947-70E740481C1C}">
                <a14:useLocalDpi xmlns:a14="http://schemas.microsoft.com/office/drawing/2010/main" val="0"/>
              </a:ext>
            </a:extLst>
          </a:blip>
          <a:srcRect r="872"/>
          <a:stretch/>
        </p:blipFill>
        <p:spPr bwMode="auto">
          <a:xfrm>
            <a:off x="439883" y="1649383"/>
            <a:ext cx="4729016" cy="3816461"/>
          </a:xfrm>
          <a:prstGeom prst="rect">
            <a:avLst/>
          </a:prstGeom>
          <a:ln>
            <a:noFill/>
          </a:ln>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022584AF-22B2-4DF6-A917-A01CC3972380}"/>
              </a:ext>
            </a:extLst>
          </p:cNvPr>
          <p:cNvPicPr>
            <a:picLocks noChangeAspect="1"/>
          </p:cNvPicPr>
          <p:nvPr/>
        </p:nvPicPr>
        <p:blipFill rotWithShape="1">
          <a:blip r:embed="rId4">
            <a:extLst>
              <a:ext uri="{28A0092B-C50C-407E-A947-70E740481C1C}">
                <a14:useLocalDpi xmlns:a14="http://schemas.microsoft.com/office/drawing/2010/main" val="0"/>
              </a:ext>
            </a:extLst>
          </a:blip>
          <a:srcRect l="1281" b="2346"/>
          <a:stretch/>
        </p:blipFill>
        <p:spPr bwMode="auto">
          <a:xfrm>
            <a:off x="5397500" y="1727204"/>
            <a:ext cx="5895437" cy="3738640"/>
          </a:xfrm>
          <a:prstGeom prst="rect">
            <a:avLst/>
          </a:prstGeom>
          <a:ln>
            <a:noFill/>
          </a:ln>
          <a:extLst>
            <a:ext uri="{53640926-AAD7-44D8-BBD7-CCE9431645EC}">
              <a14:shadowObscured xmlns:a14="http://schemas.microsoft.com/office/drawing/2010/main"/>
            </a:ext>
          </a:extLst>
        </p:spPr>
      </p:pic>
      <p:sp>
        <p:nvSpPr>
          <p:cNvPr id="11" name="文本框 10">
            <a:extLst>
              <a:ext uri="{FF2B5EF4-FFF2-40B4-BE49-F238E27FC236}">
                <a16:creationId xmlns:a16="http://schemas.microsoft.com/office/drawing/2014/main" id="{CD743B59-52D2-F3B2-48BF-08E1A1BFDE2E}"/>
              </a:ext>
            </a:extLst>
          </p:cNvPr>
          <p:cNvSpPr txBox="1"/>
          <p:nvPr/>
        </p:nvSpPr>
        <p:spPr>
          <a:xfrm>
            <a:off x="1401361" y="5613400"/>
            <a:ext cx="3352800" cy="348813"/>
          </a:xfrm>
          <a:prstGeom prst="rect">
            <a:avLst/>
          </a:prstGeom>
          <a:noFill/>
        </p:spPr>
        <p:txBody>
          <a:bodyPr wrap="square">
            <a:spAutoFit/>
          </a:bodyPr>
          <a:lstStyle/>
          <a:p>
            <a:pPr marL="0" lvl="2" algn="ctr">
              <a:lnSpc>
                <a:spcPts val="2000"/>
              </a:lnSpc>
            </a:pPr>
            <a:r>
              <a:rPr lang="zh-CN" altLang="en-US" kern="100" dirty="0">
                <a:latin typeface="微软雅黑" panose="020B0503020204020204" pitchFamily="34" charset="-122"/>
                <a:ea typeface="微软雅黑" panose="020B0503020204020204" pitchFamily="34" charset="-122"/>
              </a:rPr>
              <a:t>基于</a:t>
            </a:r>
            <a:r>
              <a:rPr lang="en-US" altLang="zh-CN" kern="100" dirty="0">
                <a:latin typeface="微软雅黑" panose="020B0503020204020204" pitchFamily="34" charset="-122"/>
                <a:ea typeface="微软雅黑" panose="020B0503020204020204" pitchFamily="34" charset="-122"/>
              </a:rPr>
              <a:t>DCGAN</a:t>
            </a:r>
            <a:endParaRPr lang="zh-CN" altLang="zh-CN" sz="1800" kern="100" dirty="0">
              <a:effectLst/>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6F515ED2-81CC-B29D-B08F-952DB2BF5B55}"/>
              </a:ext>
            </a:extLst>
          </p:cNvPr>
          <p:cNvSpPr txBox="1"/>
          <p:nvPr/>
        </p:nvSpPr>
        <p:spPr>
          <a:xfrm>
            <a:off x="6997700" y="5613400"/>
            <a:ext cx="3352800" cy="348813"/>
          </a:xfrm>
          <a:prstGeom prst="rect">
            <a:avLst/>
          </a:prstGeom>
          <a:noFill/>
        </p:spPr>
        <p:txBody>
          <a:bodyPr wrap="square">
            <a:spAutoFit/>
          </a:bodyPr>
          <a:lstStyle/>
          <a:p>
            <a:pPr marL="0" lvl="2" algn="ctr">
              <a:lnSpc>
                <a:spcPts val="2000"/>
              </a:lnSpc>
            </a:pPr>
            <a:r>
              <a:rPr lang="zh-CN" altLang="en-US" kern="100" dirty="0">
                <a:latin typeface="微软雅黑" panose="020B0503020204020204" pitchFamily="34" charset="-122"/>
                <a:ea typeface="微软雅黑" panose="020B0503020204020204" pitchFamily="34" charset="-122"/>
              </a:rPr>
              <a:t>基于</a:t>
            </a:r>
            <a:r>
              <a:rPr lang="en-US" altLang="zh-CN" kern="100" dirty="0">
                <a:latin typeface="微软雅黑" panose="020B0503020204020204" pitchFamily="34" charset="-122"/>
                <a:ea typeface="微软雅黑" panose="020B0503020204020204" pitchFamily="34" charset="-122"/>
              </a:rPr>
              <a:t>StyleGAN3</a:t>
            </a:r>
            <a:endParaRPr lang="zh-CN" altLang="zh-CN" sz="1800" kern="100" dirty="0">
              <a:effectLst/>
              <a:latin typeface="微软雅黑" panose="020B0503020204020204" pitchFamily="34" charset="-122"/>
              <a:ea typeface="微软雅黑" panose="020B0503020204020204" pitchFamily="34" charset="-122"/>
            </a:endParaRPr>
          </a:p>
        </p:txBody>
      </p:sp>
      <p:sp>
        <p:nvSpPr>
          <p:cNvPr id="13" name="流程图: 过程 12">
            <a:extLst>
              <a:ext uri="{FF2B5EF4-FFF2-40B4-BE49-F238E27FC236}">
                <a16:creationId xmlns:a16="http://schemas.microsoft.com/office/drawing/2014/main" id="{DFF3A8AC-9870-B1AE-CAA6-5985F97B25D6}"/>
              </a:ext>
            </a:extLst>
          </p:cNvPr>
          <p:cNvSpPr/>
          <p:nvPr/>
        </p:nvSpPr>
        <p:spPr>
          <a:xfrm>
            <a:off x="3792682" y="2032000"/>
            <a:ext cx="1376217" cy="1371600"/>
          </a:xfrm>
          <a:prstGeom prst="flowChartProcess">
            <a:avLst/>
          </a:prstGeom>
          <a:noFill/>
        </p:spPr>
        <p:style>
          <a:lnRef idx="2">
            <a:schemeClr val="accent2"/>
          </a:lnRef>
          <a:fillRef idx="1">
            <a:schemeClr val="lt1"/>
          </a:fillRef>
          <a:effectRef idx="0">
            <a:schemeClr val="accent2"/>
          </a:effectRef>
          <a:fontRef idx="minor">
            <a:schemeClr val="dk1"/>
          </a:fontRef>
        </p:style>
        <p:txBody>
          <a:bodyPr lIns="127000" rIns="127000" rtlCol="0" anchor="ctr"/>
          <a:lstStyle/>
          <a:p>
            <a:pPr algn="l"/>
            <a:endParaRPr lang="zh-CN" altLang="en-US" sz="1100" dirty="0"/>
          </a:p>
        </p:txBody>
      </p:sp>
      <p:sp>
        <p:nvSpPr>
          <p:cNvPr id="14" name="流程图: 过程 13">
            <a:extLst>
              <a:ext uri="{FF2B5EF4-FFF2-40B4-BE49-F238E27FC236}">
                <a16:creationId xmlns:a16="http://schemas.microsoft.com/office/drawing/2014/main" id="{5343FD8E-CD2F-3F6E-CF98-DF57E7D088C0}"/>
              </a:ext>
            </a:extLst>
          </p:cNvPr>
          <p:cNvSpPr/>
          <p:nvPr/>
        </p:nvSpPr>
        <p:spPr>
          <a:xfrm>
            <a:off x="9283700" y="2184400"/>
            <a:ext cx="1981200" cy="1752600"/>
          </a:xfrm>
          <a:prstGeom prst="flowChartProcess">
            <a:avLst/>
          </a:prstGeom>
          <a:noFill/>
        </p:spPr>
        <p:style>
          <a:lnRef idx="2">
            <a:schemeClr val="accent2"/>
          </a:lnRef>
          <a:fillRef idx="1">
            <a:schemeClr val="lt1"/>
          </a:fillRef>
          <a:effectRef idx="0">
            <a:schemeClr val="accent2"/>
          </a:effectRef>
          <a:fontRef idx="minor">
            <a:schemeClr val="dk1"/>
          </a:fontRef>
        </p:style>
        <p:txBody>
          <a:bodyPr lIns="127000" rIns="127000" rtlCol="0" anchor="ctr"/>
          <a:lstStyle/>
          <a:p>
            <a:pPr algn="l"/>
            <a:endParaRPr lang="zh-CN" altLang="en-US" sz="1100" dirty="0"/>
          </a:p>
        </p:txBody>
      </p:sp>
      <p:sp>
        <p:nvSpPr>
          <p:cNvPr id="15" name="对话气泡: 矩形 14">
            <a:extLst>
              <a:ext uri="{FF2B5EF4-FFF2-40B4-BE49-F238E27FC236}">
                <a16:creationId xmlns:a16="http://schemas.microsoft.com/office/drawing/2014/main" id="{C42981BF-D562-2D3D-9CC1-7150688E6ED2}"/>
              </a:ext>
            </a:extLst>
          </p:cNvPr>
          <p:cNvSpPr/>
          <p:nvPr/>
        </p:nvSpPr>
        <p:spPr>
          <a:xfrm>
            <a:off x="3779919" y="3709866"/>
            <a:ext cx="1769981" cy="1598734"/>
          </a:xfrm>
          <a:prstGeom prst="wedgeRectCallout">
            <a:avLst>
              <a:gd name="adj1" fmla="val 6951"/>
              <a:gd name="adj2" fmla="val -67765"/>
            </a:avLst>
          </a:prstGeom>
          <a:solidFill>
            <a:schemeClr val="bg1">
              <a:lumMod val="85000"/>
            </a:schemeClr>
          </a:solidFill>
        </p:spPr>
        <p:txBody>
          <a:bodyPr lIns="127000" rIns="127000" rtlCol="0" anchor="ctr"/>
          <a:lstStyle/>
          <a:p>
            <a:pPr algn="l"/>
            <a:r>
              <a:rPr lang="zh-CN" altLang="en-US" dirty="0">
                <a:latin typeface="微软雅黑" panose="020B0503020204020204" pitchFamily="34" charset="-122"/>
                <a:ea typeface="微软雅黑" panose="020B0503020204020204" pitchFamily="34" charset="-122"/>
              </a:rPr>
              <a:t>参数包含：</a:t>
            </a:r>
            <a:endParaRPr lang="en-US" altLang="zh-CN" dirty="0">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总生成数</a:t>
            </a:r>
            <a:endParaRPr lang="en-US" altLang="zh-CN" b="1" dirty="0">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最终图片数</a:t>
            </a:r>
            <a:endParaRPr lang="en-US" altLang="zh-CN" b="1" dirty="0">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噪声均值</a:t>
            </a:r>
            <a:endParaRPr lang="en-US" altLang="zh-CN" b="1" dirty="0">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噪声方差</a:t>
            </a:r>
          </a:p>
        </p:txBody>
      </p:sp>
      <p:sp>
        <p:nvSpPr>
          <p:cNvPr id="16" name="对话气泡: 矩形 15">
            <a:extLst>
              <a:ext uri="{FF2B5EF4-FFF2-40B4-BE49-F238E27FC236}">
                <a16:creationId xmlns:a16="http://schemas.microsoft.com/office/drawing/2014/main" id="{6B9627AE-FE99-DE54-8B8E-3B457969051F}"/>
              </a:ext>
            </a:extLst>
          </p:cNvPr>
          <p:cNvSpPr/>
          <p:nvPr/>
        </p:nvSpPr>
        <p:spPr>
          <a:xfrm>
            <a:off x="9207501" y="4084557"/>
            <a:ext cx="2057400" cy="1224042"/>
          </a:xfrm>
          <a:prstGeom prst="wedgeRectCallout">
            <a:avLst>
              <a:gd name="adj1" fmla="val 13685"/>
              <a:gd name="adj2" fmla="val -60974"/>
            </a:avLst>
          </a:prstGeom>
          <a:solidFill>
            <a:schemeClr val="bg1">
              <a:lumMod val="85000"/>
            </a:schemeClr>
          </a:solidFill>
        </p:spPr>
        <p:txBody>
          <a:bodyPr lIns="127000" rIns="127000" rtlCol="0" anchor="ctr"/>
          <a:lstStyle/>
          <a:p>
            <a:pPr marL="285750" indent="-285750" algn="l">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种子号</a:t>
            </a:r>
            <a:endParaRPr lang="en-US" altLang="zh-CN" b="1" dirty="0">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Psi</a:t>
            </a:r>
            <a:r>
              <a:rPr lang="zh-CN" altLang="en-US" b="1" dirty="0">
                <a:latin typeface="微软雅黑" panose="020B0503020204020204" pitchFamily="34" charset="-122"/>
                <a:ea typeface="微软雅黑" panose="020B0503020204020204" pitchFamily="34" charset="-122"/>
              </a:rPr>
              <a:t>截断</a:t>
            </a:r>
            <a:endParaRPr lang="en-US" altLang="zh-CN" b="1" dirty="0">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噪声模式</a:t>
            </a:r>
            <a:endParaRPr lang="en-US" altLang="zh-CN" b="1" dirty="0">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旋转角度</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607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F4AB5DB2-15D8-C9C9-7960-559081DBB2CE}"/>
              </a:ext>
            </a:extLst>
          </p:cNvPr>
          <p:cNvGrpSpPr/>
          <p:nvPr/>
        </p:nvGrpSpPr>
        <p:grpSpPr>
          <a:xfrm>
            <a:off x="0" y="216544"/>
            <a:ext cx="11557000" cy="554693"/>
            <a:chOff x="0" y="216544"/>
            <a:chExt cx="11557000" cy="554693"/>
          </a:xfrm>
        </p:grpSpPr>
        <p:cxnSp>
          <p:nvCxnSpPr>
            <p:cNvPr id="3" name="直接连接符 2">
              <a:extLst>
                <a:ext uri="{FF2B5EF4-FFF2-40B4-BE49-F238E27FC236}">
                  <a16:creationId xmlns:a16="http://schemas.microsoft.com/office/drawing/2014/main" id="{2F7E6DD4-1BAA-C311-FC67-4C3F52B339F9}"/>
                </a:ext>
              </a:extLst>
            </p:cNvPr>
            <p:cNvCxnSpPr/>
            <p:nvPr/>
          </p:nvCxnSpPr>
          <p:spPr>
            <a:xfrm flipH="1">
              <a:off x="0" y="771237"/>
              <a:ext cx="11557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D705C92-E9B1-D34D-001F-EB63CBF0DC73}"/>
                </a:ext>
              </a:extLst>
            </p:cNvPr>
            <p:cNvSpPr txBox="1"/>
            <p:nvPr/>
          </p:nvSpPr>
          <p:spPr>
            <a:xfrm>
              <a:off x="439882" y="216544"/>
              <a:ext cx="1376218" cy="369332"/>
            </a:xfrm>
            <a:prstGeom prst="rect">
              <a:avLst/>
            </a:prstGeom>
            <a:noFill/>
          </p:spPr>
          <p:txBody>
            <a:bodyPr wrap="square" rtlCol="0">
              <a:spAutoFit/>
            </a:bodyPr>
            <a:lstStyle/>
            <a:p>
              <a:pPr algn="ctr"/>
              <a:r>
                <a:rPr lang="en-US" altLang="zh-CN" dirty="0">
                  <a:latin typeface="Microsoft YaHei"/>
                  <a:ea typeface="Microsoft YaHei"/>
                </a:rPr>
                <a:t>1.</a:t>
              </a:r>
              <a:r>
                <a:rPr lang="zh-CN" altLang="en-US" dirty="0">
                  <a:latin typeface="Microsoft YaHei"/>
                  <a:ea typeface="Microsoft YaHei"/>
                </a:rPr>
                <a:t>选题综述</a:t>
              </a:r>
              <a:endParaRPr lang="en-US" altLang="zh-CN" sz="1000" dirty="0"/>
            </a:p>
          </p:txBody>
        </p:sp>
        <p:sp>
          <p:nvSpPr>
            <p:cNvPr id="20" name="文本框 19">
              <a:extLst>
                <a:ext uri="{FF2B5EF4-FFF2-40B4-BE49-F238E27FC236}">
                  <a16:creationId xmlns:a16="http://schemas.microsoft.com/office/drawing/2014/main" id="{9C34BE3E-72B3-69FB-F9BB-E8F29D5450B9}"/>
                </a:ext>
              </a:extLst>
            </p:cNvPr>
            <p:cNvSpPr txBox="1"/>
            <p:nvPr/>
          </p:nvSpPr>
          <p:spPr>
            <a:xfrm>
              <a:off x="2349243" y="216544"/>
              <a:ext cx="1457036" cy="369332"/>
            </a:xfrm>
            <a:prstGeom prst="rect">
              <a:avLst/>
            </a:prstGeom>
            <a:noFill/>
          </p:spPr>
          <p:txBody>
            <a:bodyPr wrap="square" rtlCol="0">
              <a:spAutoFit/>
            </a:bodyPr>
            <a:lstStyle/>
            <a:p>
              <a:pPr algn="ctr"/>
              <a:r>
                <a:rPr lang="en-US" altLang="zh-CN" dirty="0">
                  <a:latin typeface="Microsoft YaHei"/>
                  <a:ea typeface="Microsoft YaHei"/>
                </a:rPr>
                <a:t>2.</a:t>
              </a:r>
              <a:r>
                <a:rPr lang="zh-CN" altLang="en-US" dirty="0">
                  <a:latin typeface="Microsoft YaHei"/>
                  <a:ea typeface="Microsoft YaHei"/>
                </a:rPr>
                <a:t>研究内容</a:t>
              </a:r>
              <a:endParaRPr lang="en-US" altLang="zh-CN" sz="1000" dirty="0"/>
            </a:p>
          </p:txBody>
        </p:sp>
        <p:sp>
          <p:nvSpPr>
            <p:cNvPr id="21" name="文本框 20">
              <a:extLst>
                <a:ext uri="{FF2B5EF4-FFF2-40B4-BE49-F238E27FC236}">
                  <a16:creationId xmlns:a16="http://schemas.microsoft.com/office/drawing/2014/main" id="{C40BCAF1-F6FD-309A-5912-FEA0CD2052E6}"/>
                </a:ext>
              </a:extLst>
            </p:cNvPr>
            <p:cNvSpPr txBox="1"/>
            <p:nvPr/>
          </p:nvSpPr>
          <p:spPr>
            <a:xfrm>
              <a:off x="4339422" y="216544"/>
              <a:ext cx="1439334" cy="369332"/>
            </a:xfrm>
            <a:prstGeom prst="rect">
              <a:avLst/>
            </a:prstGeom>
            <a:noFill/>
          </p:spPr>
          <p:txBody>
            <a:bodyPr wrap="square" rtlCol="0">
              <a:spAutoFit/>
            </a:bodyPr>
            <a:lstStyle/>
            <a:p>
              <a:pPr algn="ctr"/>
              <a:r>
                <a:rPr lang="en-US" altLang="zh-CN" b="1" dirty="0">
                  <a:solidFill>
                    <a:srgbClr val="C00000"/>
                  </a:solidFill>
                  <a:latin typeface="Microsoft YaHei"/>
                  <a:ea typeface="Microsoft YaHei"/>
                </a:rPr>
                <a:t>3.</a:t>
              </a:r>
              <a:r>
                <a:rPr lang="zh-CN" altLang="en-US" b="1" dirty="0">
                  <a:solidFill>
                    <a:srgbClr val="C00000"/>
                  </a:solidFill>
                  <a:latin typeface="Microsoft YaHei"/>
                  <a:ea typeface="Microsoft YaHei"/>
                </a:rPr>
                <a:t>研究成果</a:t>
              </a:r>
              <a:endParaRPr lang="en-US" altLang="zh-CN" sz="1000" b="1" dirty="0">
                <a:solidFill>
                  <a:srgbClr val="C00000"/>
                </a:solidFill>
              </a:endParaRPr>
            </a:p>
          </p:txBody>
        </p:sp>
        <p:sp>
          <p:nvSpPr>
            <p:cNvPr id="22" name="文本框 21">
              <a:extLst>
                <a:ext uri="{FF2B5EF4-FFF2-40B4-BE49-F238E27FC236}">
                  <a16:creationId xmlns:a16="http://schemas.microsoft.com/office/drawing/2014/main" id="{97A3828F-4EE2-59E1-90E6-695964ED7DA7}"/>
                </a:ext>
              </a:extLst>
            </p:cNvPr>
            <p:cNvSpPr txBox="1"/>
            <p:nvPr/>
          </p:nvSpPr>
          <p:spPr>
            <a:xfrm>
              <a:off x="6311900" y="216544"/>
              <a:ext cx="2362200" cy="369332"/>
            </a:xfrm>
            <a:prstGeom prst="rect">
              <a:avLst/>
            </a:prstGeom>
            <a:noFill/>
          </p:spPr>
          <p:txBody>
            <a:bodyPr wrap="square" rtlCol="0">
              <a:spAutoFit/>
            </a:bodyPr>
            <a:lstStyle/>
            <a:p>
              <a:pPr algn="ctr"/>
              <a:r>
                <a:rPr lang="en-US" altLang="zh-CN" b="0" dirty="0">
                  <a:latin typeface="Microsoft YaHei"/>
                  <a:ea typeface="Microsoft YaHei"/>
                </a:rPr>
                <a:t>4.</a:t>
              </a:r>
              <a:r>
                <a:rPr lang="zh-CN" altLang="en-US" b="0" dirty="0">
                  <a:latin typeface="Microsoft YaHei"/>
                  <a:ea typeface="Microsoft YaHei"/>
                </a:rPr>
                <a:t>结论、讨论与改进</a:t>
              </a:r>
              <a:endParaRPr lang="en-US" altLang="zh-CN" sz="1000" dirty="0"/>
            </a:p>
          </p:txBody>
        </p:sp>
      </p:grpSp>
      <p:sp>
        <p:nvSpPr>
          <p:cNvPr id="17" name="Freeform 8">
            <a:extLst>
              <a:ext uri="{FF2B5EF4-FFF2-40B4-BE49-F238E27FC236}">
                <a16:creationId xmlns:a16="http://schemas.microsoft.com/office/drawing/2014/main" id="{34596239-4A67-20FC-8F49-9487609CA3D5}"/>
              </a:ext>
            </a:extLst>
          </p:cNvPr>
          <p:cNvSpPr/>
          <p:nvPr/>
        </p:nvSpPr>
        <p:spPr>
          <a:xfrm>
            <a:off x="0" y="4927600"/>
            <a:ext cx="6578600" cy="1041400"/>
          </a:xfrm>
          <a:custGeom>
            <a:avLst/>
            <a:gdLst/>
            <a:ahLst/>
            <a:cxnLst/>
            <a:rect l="l" t="t" r="r" b="b"/>
            <a:pathLst>
              <a:path w="6578600" h="1041400">
                <a:moveTo>
                  <a:pt x="0" y="0"/>
                </a:moveTo>
                <a:lnTo>
                  <a:pt x="6578600" y="0"/>
                </a:lnTo>
                <a:lnTo>
                  <a:pt x="6578600" y="1041400"/>
                </a:lnTo>
                <a:lnTo>
                  <a:pt x="0" y="1041400"/>
                </a:lnTo>
                <a:close/>
              </a:path>
            </a:pathLst>
          </a:custGeom>
          <a:solidFill>
            <a:srgbClr val="013A8E">
              <a:alpha val="75000"/>
            </a:srgbClr>
          </a:solidFill>
        </p:spPr>
        <p:txBody>
          <a:bodyPr lIns="127000" rIns="127000" rtlCol="0" anchor="ctr"/>
          <a:lstStyle/>
          <a:p>
            <a:r>
              <a:rPr lang="en-US" sz="2800" spc="300" dirty="0">
                <a:solidFill>
                  <a:schemeClr val="bg1"/>
                </a:solidFill>
                <a:latin typeface="微软雅黑" panose="020B0503020204020204" pitchFamily="34" charset="-122"/>
                <a:ea typeface="微软雅黑" panose="020B0503020204020204" pitchFamily="34" charset="-122"/>
              </a:rPr>
              <a:t>    DCGAN</a:t>
            </a:r>
            <a:r>
              <a:rPr lang="zh-CN" altLang="en-US" sz="2800" spc="300" dirty="0">
                <a:solidFill>
                  <a:schemeClr val="bg1"/>
                </a:solidFill>
                <a:latin typeface="微软雅黑" panose="020B0503020204020204" pitchFamily="34" charset="-122"/>
                <a:ea typeface="微软雅黑" panose="020B0503020204020204" pitchFamily="34" charset="-122"/>
              </a:rPr>
              <a:t>生成效果</a:t>
            </a:r>
            <a:endParaRPr lang="en-US" sz="2800" spc="300" dirty="0">
              <a:solidFill>
                <a:schemeClr val="bg1"/>
              </a:solidFill>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302D058E-39CF-5E84-4BED-74E72AC972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691" y="1255077"/>
            <a:ext cx="2594610" cy="2594610"/>
          </a:xfrm>
          <a:prstGeom prst="rect">
            <a:avLst/>
          </a:prstGeom>
        </p:spPr>
      </p:pic>
      <p:pic>
        <p:nvPicPr>
          <p:cNvPr id="15" name="图片 14">
            <a:extLst>
              <a:ext uri="{FF2B5EF4-FFF2-40B4-BE49-F238E27FC236}">
                <a16:creationId xmlns:a16="http://schemas.microsoft.com/office/drawing/2014/main" id="{E023E9D3-36E4-2478-BB1A-675623CC19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2561" y="1255077"/>
            <a:ext cx="2594610" cy="2594610"/>
          </a:xfrm>
          <a:prstGeom prst="rect">
            <a:avLst/>
          </a:prstGeom>
        </p:spPr>
      </p:pic>
      <p:pic>
        <p:nvPicPr>
          <p:cNvPr id="16" name="图片 15">
            <a:extLst>
              <a:ext uri="{FF2B5EF4-FFF2-40B4-BE49-F238E27FC236}">
                <a16:creationId xmlns:a16="http://schemas.microsoft.com/office/drawing/2014/main" id="{A8585387-325D-20DA-D6EC-08CAE9D817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21431" y="1270000"/>
            <a:ext cx="2594610" cy="2564765"/>
          </a:xfrm>
          <a:prstGeom prst="rect">
            <a:avLst/>
          </a:prstGeom>
        </p:spPr>
      </p:pic>
      <p:pic>
        <p:nvPicPr>
          <p:cNvPr id="18" name="图片 17">
            <a:extLst>
              <a:ext uri="{FF2B5EF4-FFF2-40B4-BE49-F238E27FC236}">
                <a16:creationId xmlns:a16="http://schemas.microsoft.com/office/drawing/2014/main" id="{FF600190-3E87-A189-3796-0052CFFE251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50300" y="1270000"/>
            <a:ext cx="2564765" cy="2564765"/>
          </a:xfrm>
          <a:prstGeom prst="rect">
            <a:avLst/>
          </a:prstGeom>
        </p:spPr>
      </p:pic>
      <p:sp>
        <p:nvSpPr>
          <p:cNvPr id="2" name="文本框 1">
            <a:extLst>
              <a:ext uri="{FF2B5EF4-FFF2-40B4-BE49-F238E27FC236}">
                <a16:creationId xmlns:a16="http://schemas.microsoft.com/office/drawing/2014/main" id="{B3CD20F9-C001-087B-CAF8-875106FD58BF}"/>
              </a:ext>
            </a:extLst>
          </p:cNvPr>
          <p:cNvSpPr txBox="1"/>
          <p:nvPr/>
        </p:nvSpPr>
        <p:spPr>
          <a:xfrm>
            <a:off x="4483100" y="4372906"/>
            <a:ext cx="2594610" cy="369332"/>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DCGAN</a:t>
            </a:r>
            <a:r>
              <a:rPr lang="zh-CN" altLang="en-US" b="1" dirty="0">
                <a:latin typeface="微软雅黑" panose="020B0503020204020204" pitchFamily="34" charset="-122"/>
                <a:ea typeface="微软雅黑" panose="020B0503020204020204" pitchFamily="34" charset="-122"/>
              </a:rPr>
              <a:t>训练过程</a:t>
            </a:r>
          </a:p>
        </p:txBody>
      </p:sp>
      <p:sp>
        <p:nvSpPr>
          <p:cNvPr id="23" name="文本框 22">
            <a:extLst>
              <a:ext uri="{FF2B5EF4-FFF2-40B4-BE49-F238E27FC236}">
                <a16:creationId xmlns:a16="http://schemas.microsoft.com/office/drawing/2014/main" id="{91E0C5F3-3C0B-C0DB-20F6-DB4B27A4153F}"/>
              </a:ext>
            </a:extLst>
          </p:cNvPr>
          <p:cNvSpPr txBox="1"/>
          <p:nvPr/>
        </p:nvSpPr>
        <p:spPr>
          <a:xfrm>
            <a:off x="263691" y="3937356"/>
            <a:ext cx="2594610" cy="307777"/>
          </a:xfrm>
          <a:prstGeom prst="rect">
            <a:avLst/>
          </a:prstGeom>
          <a:noFill/>
        </p:spPr>
        <p:txBody>
          <a:bodyPr wrap="square" rtlCol="0">
            <a:spAutoFit/>
          </a:bodyPr>
          <a:lstStyle/>
          <a:p>
            <a:pPr algn="ctr"/>
            <a:r>
              <a:rPr lang="en-US" altLang="zh-CN" sz="1400" dirty="0">
                <a:latin typeface="微软雅黑" panose="020B0503020204020204" pitchFamily="34" charset="-122"/>
                <a:ea typeface="微软雅黑" panose="020B0503020204020204" pitchFamily="34" charset="-122"/>
              </a:rPr>
              <a:t>50</a:t>
            </a:r>
            <a:r>
              <a:rPr lang="zh-CN" altLang="en-US" sz="1400" dirty="0">
                <a:latin typeface="微软雅黑" panose="020B0503020204020204" pitchFamily="34" charset="-122"/>
                <a:ea typeface="微软雅黑" panose="020B0503020204020204" pitchFamily="34" charset="-122"/>
              </a:rPr>
              <a:t>次迭代</a:t>
            </a:r>
          </a:p>
        </p:txBody>
      </p:sp>
      <p:sp>
        <p:nvSpPr>
          <p:cNvPr id="24" name="文本框 23">
            <a:extLst>
              <a:ext uri="{FF2B5EF4-FFF2-40B4-BE49-F238E27FC236}">
                <a16:creationId xmlns:a16="http://schemas.microsoft.com/office/drawing/2014/main" id="{5CB41579-D6C8-F95F-8C0C-5930C7A8BE9C}"/>
              </a:ext>
            </a:extLst>
          </p:cNvPr>
          <p:cNvSpPr txBox="1"/>
          <p:nvPr/>
        </p:nvSpPr>
        <p:spPr>
          <a:xfrm>
            <a:off x="3110053" y="3937356"/>
            <a:ext cx="2594610" cy="307777"/>
          </a:xfrm>
          <a:prstGeom prst="rect">
            <a:avLst/>
          </a:prstGeom>
          <a:noFill/>
        </p:spPr>
        <p:txBody>
          <a:bodyPr wrap="square" rtlCol="0">
            <a:spAutoFit/>
          </a:bodyPr>
          <a:lstStyle/>
          <a:p>
            <a:pPr algn="ctr"/>
            <a:r>
              <a:rPr lang="en-US" altLang="zh-CN" sz="1400" dirty="0">
                <a:latin typeface="微软雅黑" panose="020B0503020204020204" pitchFamily="34" charset="-122"/>
                <a:ea typeface="微软雅黑" panose="020B0503020204020204" pitchFamily="34" charset="-122"/>
              </a:rPr>
              <a:t>100</a:t>
            </a:r>
            <a:r>
              <a:rPr lang="zh-CN" altLang="en-US" sz="1400" dirty="0">
                <a:latin typeface="微软雅黑" panose="020B0503020204020204" pitchFamily="34" charset="-122"/>
                <a:ea typeface="微软雅黑" panose="020B0503020204020204" pitchFamily="34" charset="-122"/>
              </a:rPr>
              <a:t>次迭代</a:t>
            </a:r>
          </a:p>
        </p:txBody>
      </p:sp>
      <p:sp>
        <p:nvSpPr>
          <p:cNvPr id="25" name="文本框 24">
            <a:extLst>
              <a:ext uri="{FF2B5EF4-FFF2-40B4-BE49-F238E27FC236}">
                <a16:creationId xmlns:a16="http://schemas.microsoft.com/office/drawing/2014/main" id="{CC4A6075-36BF-124C-7565-4316191B979D}"/>
              </a:ext>
            </a:extLst>
          </p:cNvPr>
          <p:cNvSpPr txBox="1"/>
          <p:nvPr/>
        </p:nvSpPr>
        <p:spPr>
          <a:xfrm>
            <a:off x="5921431" y="3937356"/>
            <a:ext cx="2594610" cy="307777"/>
          </a:xfrm>
          <a:prstGeom prst="rect">
            <a:avLst/>
          </a:prstGeom>
          <a:noFill/>
        </p:spPr>
        <p:txBody>
          <a:bodyPr wrap="square" rtlCol="0">
            <a:spAutoFit/>
          </a:bodyPr>
          <a:lstStyle/>
          <a:p>
            <a:pPr algn="ctr"/>
            <a:r>
              <a:rPr lang="en-US" altLang="zh-CN" sz="1400" dirty="0">
                <a:latin typeface="微软雅黑" panose="020B0503020204020204" pitchFamily="34" charset="-122"/>
                <a:ea typeface="微软雅黑" panose="020B0503020204020204" pitchFamily="34" charset="-122"/>
              </a:rPr>
              <a:t>300</a:t>
            </a:r>
            <a:r>
              <a:rPr lang="zh-CN" altLang="en-US" sz="1400" dirty="0">
                <a:latin typeface="微软雅黑" panose="020B0503020204020204" pitchFamily="34" charset="-122"/>
                <a:ea typeface="微软雅黑" panose="020B0503020204020204" pitchFamily="34" charset="-122"/>
              </a:rPr>
              <a:t>次迭代</a:t>
            </a:r>
          </a:p>
        </p:txBody>
      </p:sp>
      <p:sp>
        <p:nvSpPr>
          <p:cNvPr id="27" name="文本框 26">
            <a:extLst>
              <a:ext uri="{FF2B5EF4-FFF2-40B4-BE49-F238E27FC236}">
                <a16:creationId xmlns:a16="http://schemas.microsoft.com/office/drawing/2014/main" id="{7AAF11F1-BB95-8F47-8A46-D3578CDA7FD3}"/>
              </a:ext>
            </a:extLst>
          </p:cNvPr>
          <p:cNvSpPr txBox="1"/>
          <p:nvPr/>
        </p:nvSpPr>
        <p:spPr>
          <a:xfrm>
            <a:off x="8732809" y="3937356"/>
            <a:ext cx="2594610" cy="307777"/>
          </a:xfrm>
          <a:prstGeom prst="rect">
            <a:avLst/>
          </a:prstGeom>
          <a:noFill/>
        </p:spPr>
        <p:txBody>
          <a:bodyPr wrap="square" rtlCol="0">
            <a:spAutoFit/>
          </a:bodyPr>
          <a:lstStyle/>
          <a:p>
            <a:pPr algn="ctr"/>
            <a:r>
              <a:rPr lang="en-US" altLang="zh-CN" sz="1400" dirty="0">
                <a:latin typeface="微软雅黑" panose="020B0503020204020204" pitchFamily="34" charset="-122"/>
                <a:ea typeface="微软雅黑" panose="020B0503020204020204" pitchFamily="34" charset="-122"/>
              </a:rPr>
              <a:t>500</a:t>
            </a:r>
            <a:r>
              <a:rPr lang="zh-CN" altLang="en-US" sz="1400" dirty="0">
                <a:latin typeface="微软雅黑" panose="020B0503020204020204" pitchFamily="34" charset="-122"/>
                <a:ea typeface="微软雅黑" panose="020B0503020204020204" pitchFamily="34" charset="-122"/>
              </a:rPr>
              <a:t>次迭代</a:t>
            </a:r>
          </a:p>
        </p:txBody>
      </p:sp>
      <p:sp>
        <p:nvSpPr>
          <p:cNvPr id="29" name="文本框 28">
            <a:extLst>
              <a:ext uri="{FF2B5EF4-FFF2-40B4-BE49-F238E27FC236}">
                <a16:creationId xmlns:a16="http://schemas.microsoft.com/office/drawing/2014/main" id="{F55C3ADC-4B8A-0EBB-A64C-9E5BAD950AFC}"/>
              </a:ext>
            </a:extLst>
          </p:cNvPr>
          <p:cNvSpPr txBox="1"/>
          <p:nvPr/>
        </p:nvSpPr>
        <p:spPr>
          <a:xfrm>
            <a:off x="8739385" y="4851400"/>
            <a:ext cx="2594610"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最终效果</a:t>
            </a:r>
          </a:p>
        </p:txBody>
      </p:sp>
      <p:cxnSp>
        <p:nvCxnSpPr>
          <p:cNvPr id="8" name="直接箭头连接符 7">
            <a:extLst>
              <a:ext uri="{FF2B5EF4-FFF2-40B4-BE49-F238E27FC236}">
                <a16:creationId xmlns:a16="http://schemas.microsoft.com/office/drawing/2014/main" id="{67B55062-875E-995F-CC5C-6D88DA58382F}"/>
              </a:ext>
            </a:extLst>
          </p:cNvPr>
          <p:cNvCxnSpPr/>
          <p:nvPr/>
        </p:nvCxnSpPr>
        <p:spPr>
          <a:xfrm flipV="1">
            <a:off x="10030114" y="4249344"/>
            <a:ext cx="0" cy="531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777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F4AB5DB2-15D8-C9C9-7960-559081DBB2CE}"/>
              </a:ext>
            </a:extLst>
          </p:cNvPr>
          <p:cNvGrpSpPr/>
          <p:nvPr/>
        </p:nvGrpSpPr>
        <p:grpSpPr>
          <a:xfrm>
            <a:off x="0" y="216544"/>
            <a:ext cx="11557000" cy="554693"/>
            <a:chOff x="0" y="216544"/>
            <a:chExt cx="11557000" cy="554693"/>
          </a:xfrm>
        </p:grpSpPr>
        <p:cxnSp>
          <p:nvCxnSpPr>
            <p:cNvPr id="3" name="直接连接符 2">
              <a:extLst>
                <a:ext uri="{FF2B5EF4-FFF2-40B4-BE49-F238E27FC236}">
                  <a16:creationId xmlns:a16="http://schemas.microsoft.com/office/drawing/2014/main" id="{2F7E6DD4-1BAA-C311-FC67-4C3F52B339F9}"/>
                </a:ext>
              </a:extLst>
            </p:cNvPr>
            <p:cNvCxnSpPr/>
            <p:nvPr/>
          </p:nvCxnSpPr>
          <p:spPr>
            <a:xfrm flipH="1">
              <a:off x="0" y="771237"/>
              <a:ext cx="11557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D705C92-E9B1-D34D-001F-EB63CBF0DC73}"/>
                </a:ext>
              </a:extLst>
            </p:cNvPr>
            <p:cNvSpPr txBox="1"/>
            <p:nvPr/>
          </p:nvSpPr>
          <p:spPr>
            <a:xfrm>
              <a:off x="439882" y="216544"/>
              <a:ext cx="1376218" cy="369332"/>
            </a:xfrm>
            <a:prstGeom prst="rect">
              <a:avLst/>
            </a:prstGeom>
            <a:noFill/>
          </p:spPr>
          <p:txBody>
            <a:bodyPr wrap="square" rtlCol="0">
              <a:spAutoFit/>
            </a:bodyPr>
            <a:lstStyle/>
            <a:p>
              <a:pPr algn="ctr"/>
              <a:r>
                <a:rPr lang="en-US" altLang="zh-CN" dirty="0">
                  <a:latin typeface="Microsoft YaHei"/>
                  <a:ea typeface="Microsoft YaHei"/>
                </a:rPr>
                <a:t>1.</a:t>
              </a:r>
              <a:r>
                <a:rPr lang="zh-CN" altLang="en-US" dirty="0">
                  <a:latin typeface="Microsoft YaHei"/>
                  <a:ea typeface="Microsoft YaHei"/>
                </a:rPr>
                <a:t>选题综述</a:t>
              </a:r>
              <a:endParaRPr lang="en-US" altLang="zh-CN" sz="1000" dirty="0"/>
            </a:p>
          </p:txBody>
        </p:sp>
        <p:sp>
          <p:nvSpPr>
            <p:cNvPr id="20" name="文本框 19">
              <a:extLst>
                <a:ext uri="{FF2B5EF4-FFF2-40B4-BE49-F238E27FC236}">
                  <a16:creationId xmlns:a16="http://schemas.microsoft.com/office/drawing/2014/main" id="{9C34BE3E-72B3-69FB-F9BB-E8F29D5450B9}"/>
                </a:ext>
              </a:extLst>
            </p:cNvPr>
            <p:cNvSpPr txBox="1"/>
            <p:nvPr/>
          </p:nvSpPr>
          <p:spPr>
            <a:xfrm>
              <a:off x="2349243" y="216544"/>
              <a:ext cx="1457036" cy="369332"/>
            </a:xfrm>
            <a:prstGeom prst="rect">
              <a:avLst/>
            </a:prstGeom>
            <a:noFill/>
          </p:spPr>
          <p:txBody>
            <a:bodyPr wrap="square" rtlCol="0">
              <a:spAutoFit/>
            </a:bodyPr>
            <a:lstStyle/>
            <a:p>
              <a:pPr algn="ctr"/>
              <a:r>
                <a:rPr lang="en-US" altLang="zh-CN" dirty="0">
                  <a:latin typeface="Microsoft YaHei"/>
                  <a:ea typeface="Microsoft YaHei"/>
                </a:rPr>
                <a:t>2.</a:t>
              </a:r>
              <a:r>
                <a:rPr lang="zh-CN" altLang="en-US" dirty="0">
                  <a:latin typeface="Microsoft YaHei"/>
                  <a:ea typeface="Microsoft YaHei"/>
                </a:rPr>
                <a:t>研究内容</a:t>
              </a:r>
              <a:endParaRPr lang="en-US" altLang="zh-CN" sz="1000" dirty="0"/>
            </a:p>
          </p:txBody>
        </p:sp>
        <p:sp>
          <p:nvSpPr>
            <p:cNvPr id="21" name="文本框 20">
              <a:extLst>
                <a:ext uri="{FF2B5EF4-FFF2-40B4-BE49-F238E27FC236}">
                  <a16:creationId xmlns:a16="http://schemas.microsoft.com/office/drawing/2014/main" id="{C40BCAF1-F6FD-309A-5912-FEA0CD2052E6}"/>
                </a:ext>
              </a:extLst>
            </p:cNvPr>
            <p:cNvSpPr txBox="1"/>
            <p:nvPr/>
          </p:nvSpPr>
          <p:spPr>
            <a:xfrm>
              <a:off x="4339422" y="216544"/>
              <a:ext cx="1439334" cy="369332"/>
            </a:xfrm>
            <a:prstGeom prst="rect">
              <a:avLst/>
            </a:prstGeom>
            <a:noFill/>
          </p:spPr>
          <p:txBody>
            <a:bodyPr wrap="square" rtlCol="0">
              <a:spAutoFit/>
            </a:bodyPr>
            <a:lstStyle/>
            <a:p>
              <a:pPr algn="ctr"/>
              <a:r>
                <a:rPr lang="en-US" altLang="zh-CN" b="1" dirty="0">
                  <a:solidFill>
                    <a:srgbClr val="C00000"/>
                  </a:solidFill>
                  <a:latin typeface="Microsoft YaHei"/>
                  <a:ea typeface="Microsoft YaHei"/>
                </a:rPr>
                <a:t>3.</a:t>
              </a:r>
              <a:r>
                <a:rPr lang="zh-CN" altLang="en-US" b="1" dirty="0">
                  <a:solidFill>
                    <a:srgbClr val="C00000"/>
                  </a:solidFill>
                  <a:latin typeface="Microsoft YaHei"/>
                  <a:ea typeface="Microsoft YaHei"/>
                </a:rPr>
                <a:t>研究成果</a:t>
              </a:r>
              <a:endParaRPr lang="en-US" altLang="zh-CN" sz="1000" b="1" dirty="0">
                <a:solidFill>
                  <a:srgbClr val="C00000"/>
                </a:solidFill>
              </a:endParaRPr>
            </a:p>
          </p:txBody>
        </p:sp>
        <p:sp>
          <p:nvSpPr>
            <p:cNvPr id="22" name="文本框 21">
              <a:extLst>
                <a:ext uri="{FF2B5EF4-FFF2-40B4-BE49-F238E27FC236}">
                  <a16:creationId xmlns:a16="http://schemas.microsoft.com/office/drawing/2014/main" id="{97A3828F-4EE2-59E1-90E6-695964ED7DA7}"/>
                </a:ext>
              </a:extLst>
            </p:cNvPr>
            <p:cNvSpPr txBox="1"/>
            <p:nvPr/>
          </p:nvSpPr>
          <p:spPr>
            <a:xfrm>
              <a:off x="6311900" y="216544"/>
              <a:ext cx="2362200" cy="369332"/>
            </a:xfrm>
            <a:prstGeom prst="rect">
              <a:avLst/>
            </a:prstGeom>
            <a:noFill/>
          </p:spPr>
          <p:txBody>
            <a:bodyPr wrap="square" rtlCol="0">
              <a:spAutoFit/>
            </a:bodyPr>
            <a:lstStyle/>
            <a:p>
              <a:pPr algn="ctr"/>
              <a:r>
                <a:rPr lang="en-US" altLang="zh-CN" b="0" dirty="0">
                  <a:latin typeface="Microsoft YaHei"/>
                  <a:ea typeface="Microsoft YaHei"/>
                </a:rPr>
                <a:t>4.</a:t>
              </a:r>
              <a:r>
                <a:rPr lang="zh-CN" altLang="en-US" b="0" dirty="0">
                  <a:latin typeface="Microsoft YaHei"/>
                  <a:ea typeface="Microsoft YaHei"/>
                </a:rPr>
                <a:t>结论、讨论与改进</a:t>
              </a:r>
              <a:endParaRPr lang="en-US" altLang="zh-CN" sz="1000" dirty="0"/>
            </a:p>
          </p:txBody>
        </p:sp>
      </p:grpSp>
      <p:pic>
        <p:nvPicPr>
          <p:cNvPr id="19" name="图片 18">
            <a:extLst>
              <a:ext uri="{FF2B5EF4-FFF2-40B4-BE49-F238E27FC236}">
                <a16:creationId xmlns:a16="http://schemas.microsoft.com/office/drawing/2014/main" id="{FE77E5F6-4EAB-9DF3-B2F1-729A98CABB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04178" y="1346200"/>
            <a:ext cx="3394393" cy="3394393"/>
          </a:xfrm>
          <a:prstGeom prst="rect">
            <a:avLst/>
          </a:prstGeom>
        </p:spPr>
      </p:pic>
      <p:pic>
        <p:nvPicPr>
          <p:cNvPr id="26" name="图片 25">
            <a:extLst>
              <a:ext uri="{FF2B5EF4-FFF2-40B4-BE49-F238E27FC236}">
                <a16:creationId xmlns:a16="http://schemas.microsoft.com/office/drawing/2014/main" id="{3C3A7335-9838-26F6-69A3-5194A06042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3595" y="1346200"/>
            <a:ext cx="3394393" cy="3394393"/>
          </a:xfrm>
          <a:prstGeom prst="rect">
            <a:avLst/>
          </a:prstGeom>
        </p:spPr>
      </p:pic>
      <p:pic>
        <p:nvPicPr>
          <p:cNvPr id="28" name="图片 27">
            <a:extLst>
              <a:ext uri="{FF2B5EF4-FFF2-40B4-BE49-F238E27FC236}">
                <a16:creationId xmlns:a16="http://schemas.microsoft.com/office/drawing/2014/main" id="{E0C69E7E-8002-8F31-912F-D52130C858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3013" y="1346200"/>
            <a:ext cx="3394393" cy="3394393"/>
          </a:xfrm>
          <a:prstGeom prst="rect">
            <a:avLst/>
          </a:prstGeom>
        </p:spPr>
      </p:pic>
      <p:sp>
        <p:nvSpPr>
          <p:cNvPr id="29" name="文本框 28">
            <a:extLst>
              <a:ext uri="{FF2B5EF4-FFF2-40B4-BE49-F238E27FC236}">
                <a16:creationId xmlns:a16="http://schemas.microsoft.com/office/drawing/2014/main" id="{4FFD1C17-E7C8-C001-095A-89B7A06B8CFF}"/>
              </a:ext>
            </a:extLst>
          </p:cNvPr>
          <p:cNvSpPr txBox="1"/>
          <p:nvPr/>
        </p:nvSpPr>
        <p:spPr>
          <a:xfrm>
            <a:off x="2880025" y="5546497"/>
            <a:ext cx="5796950" cy="369332"/>
          </a:xfrm>
          <a:prstGeom prst="rect">
            <a:avLst/>
          </a:prstGeom>
          <a:noFill/>
        </p:spPr>
        <p:txBody>
          <a:bodyPr wrap="square">
            <a:spAutoFit/>
          </a:bodyPr>
          <a:lstStyle/>
          <a:p>
            <a:pPr algn="ctr"/>
            <a:r>
              <a:rPr lang="en-US" altLang="zh-CN" sz="1800" kern="100" dirty="0">
                <a:effectLst/>
                <a:latin typeface="微软雅黑" panose="020B0503020204020204" pitchFamily="34" charset="-122"/>
                <a:ea typeface="微软雅黑" panose="020B0503020204020204" pitchFamily="34" charset="-122"/>
              </a:rPr>
              <a:t>DCGAN</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方差为</a:t>
            </a:r>
            <a:r>
              <a:rPr lang="en-US" altLang="zh-CN" sz="1800" kern="100" dirty="0">
                <a:effectLst/>
                <a:latin typeface="微软雅黑" panose="020B0503020204020204" pitchFamily="34" charset="-122"/>
                <a:ea typeface="微软雅黑" panose="020B0503020204020204" pitchFamily="34" charset="-122"/>
              </a:rPr>
              <a:t>1</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时均值顺序图</a:t>
            </a:r>
            <a:endParaRPr lang="zh-CN" altLang="en-US"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80A4E48F-27BD-12ED-D19A-1705010E5B79}"/>
              </a:ext>
            </a:extLst>
          </p:cNvPr>
          <p:cNvSpPr txBox="1"/>
          <p:nvPr/>
        </p:nvSpPr>
        <p:spPr>
          <a:xfrm>
            <a:off x="1167448" y="4851400"/>
            <a:ext cx="1867852" cy="369332"/>
          </a:xfrm>
          <a:prstGeom prst="rect">
            <a:avLst/>
          </a:prstGeom>
          <a:noFill/>
        </p:spPr>
        <p:txBody>
          <a:bodyPr wrap="square">
            <a:spAutoFit/>
          </a:bodyPr>
          <a:lstStyle/>
          <a:p>
            <a:pPr algn="ct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均值</a:t>
            </a:r>
            <a:r>
              <a:rPr lang="en-US" altLang="zh-CN" sz="1800" kern="100" dirty="0">
                <a:effectLst/>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E3DF86ED-2092-AF39-C65D-C0FE2ADB7707}"/>
              </a:ext>
            </a:extLst>
          </p:cNvPr>
          <p:cNvSpPr txBox="1"/>
          <p:nvPr/>
        </p:nvSpPr>
        <p:spPr>
          <a:xfrm>
            <a:off x="4836865" y="4786868"/>
            <a:ext cx="1867852" cy="369332"/>
          </a:xfrm>
          <a:prstGeom prst="rect">
            <a:avLst/>
          </a:prstGeom>
          <a:noFill/>
        </p:spPr>
        <p:txBody>
          <a:bodyPr wrap="square">
            <a:spAutoFit/>
          </a:bodyPr>
          <a:lstStyle/>
          <a:p>
            <a:pPr algn="ct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均值</a:t>
            </a:r>
            <a:r>
              <a:rPr lang="en-US" altLang="zh-CN" sz="1800" kern="100" dirty="0">
                <a:effectLst/>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94F57563-B8E5-3799-F204-3BC4F7008F65}"/>
              </a:ext>
            </a:extLst>
          </p:cNvPr>
          <p:cNvSpPr txBox="1"/>
          <p:nvPr/>
        </p:nvSpPr>
        <p:spPr>
          <a:xfrm>
            <a:off x="8506282" y="4851400"/>
            <a:ext cx="1867852" cy="369332"/>
          </a:xfrm>
          <a:prstGeom prst="rect">
            <a:avLst/>
          </a:prstGeom>
          <a:noFill/>
        </p:spPr>
        <p:txBody>
          <a:bodyPr wrap="square">
            <a:spAutoFit/>
          </a:bodyPr>
          <a:lstStyle/>
          <a:p>
            <a:pPr algn="ct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均值</a:t>
            </a:r>
            <a:r>
              <a:rPr lang="en-US" altLang="zh-CN" sz="1800" kern="100" dirty="0">
                <a:effectLst/>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5018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Freeform 1"/>
          <p:cNvSpPr/>
          <p:nvPr/>
        </p:nvSpPr>
        <p:spPr>
          <a:xfrm>
            <a:off x="-12700" y="-12700"/>
            <a:ext cx="5799830" cy="6535064"/>
          </a:xfrm>
          <a:custGeom>
            <a:avLst/>
            <a:gdLst/>
            <a:ahLst/>
            <a:cxnLst/>
            <a:rect l="l" t="t" r="r" b="b"/>
            <a:pathLst>
              <a:path w="5799830" h="6535064">
                <a:moveTo>
                  <a:pt x="0" y="0"/>
                </a:moveTo>
                <a:lnTo>
                  <a:pt x="5799830" y="0"/>
                </a:lnTo>
                <a:lnTo>
                  <a:pt x="5799830" y="6535064"/>
                </a:lnTo>
                <a:lnTo>
                  <a:pt x="0" y="6535064"/>
                </a:lnTo>
                <a:close/>
              </a:path>
            </a:pathLst>
          </a:custGeom>
          <a:solidFill>
            <a:srgbClr val="013A8E">
              <a:alpha val="75000"/>
            </a:srgbClr>
          </a:solidFill>
        </p:spPr>
        <p:txBody>
          <a:bodyPr lIns="127000" rIns="127000" rtlCol="0" anchor="ctr"/>
          <a:lstStyle/>
          <a:p>
            <a:pPr algn="l"/>
            <a:endParaRPr lang="en-US" sz="1100"/>
          </a:p>
        </p:txBody>
      </p:sp>
      <p:sp>
        <p:nvSpPr>
          <p:cNvPr id="8" name="TextBox 2"/>
          <p:cNvSpPr txBox="1"/>
          <p:nvPr/>
        </p:nvSpPr>
        <p:spPr>
          <a:xfrm>
            <a:off x="6692900" y="1953691"/>
            <a:ext cx="1854200" cy="614527"/>
          </a:xfrm>
          <a:prstGeom prst="rect">
            <a:avLst/>
          </a:prstGeom>
          <a:solidFill>
            <a:srgbClr val="FFFFFF">
              <a:alpha val="0"/>
            </a:srgbClr>
          </a:solidFill>
        </p:spPr>
        <p:txBody>
          <a:bodyPr lIns="31750" tIns="12700" rIns="31750" bIns="12700" rtlCol="0" anchor="t">
            <a:spAutoFit/>
          </a:bodyPr>
          <a:lstStyle/>
          <a:p>
            <a:pPr algn="ctr" latinLnBrk="1">
              <a:lnSpc>
                <a:spcPct val="113400"/>
              </a:lnSpc>
            </a:pPr>
            <a:r>
              <a:rPr lang="en-US" sz="3600" b="0" spc="100" dirty="0">
                <a:solidFill>
                  <a:srgbClr val="2A3036"/>
                </a:solidFill>
                <a:latin typeface="Microsoft YaHei"/>
                <a:ea typeface="Microsoft YaHei"/>
              </a:rPr>
              <a:t>目录</a:t>
            </a:r>
            <a:endParaRPr lang="en-US" sz="1050" dirty="0"/>
          </a:p>
        </p:txBody>
      </p:sp>
      <p:cxnSp>
        <p:nvCxnSpPr>
          <p:cNvPr id="9" name="Connector 3"/>
          <p:cNvCxnSpPr/>
          <p:nvPr/>
        </p:nvCxnSpPr>
        <p:spPr>
          <a:xfrm>
            <a:off x="5359400" y="2451100"/>
            <a:ext cx="798087" cy="0"/>
          </a:xfrm>
          <a:prstGeom prst="straightConnector1">
            <a:avLst/>
          </a:prstGeom>
          <a:solidFill>
            <a:srgbClr val="BDBDBD"/>
          </a:solidFill>
          <a:ln w="38100">
            <a:solidFill>
              <a:srgbClr val="BDBDBD"/>
            </a:solidFill>
            <a:prstDash val="solid"/>
            <a:headEnd type="none" w="med" len="med"/>
            <a:tailEnd type="none" w="med" len="med"/>
          </a:ln>
        </p:spPr>
      </p:cxnSp>
      <p:sp>
        <p:nvSpPr>
          <p:cNvPr id="10" name="TextBox 4"/>
          <p:cNvSpPr txBox="1"/>
          <p:nvPr/>
        </p:nvSpPr>
        <p:spPr>
          <a:xfrm>
            <a:off x="7217105" y="3015120"/>
            <a:ext cx="3035986" cy="352789"/>
          </a:xfrm>
          <a:prstGeom prst="rect">
            <a:avLst/>
          </a:prstGeom>
          <a:solidFill>
            <a:srgbClr val="FFFFFF">
              <a:alpha val="0"/>
            </a:srgbClr>
          </a:solidFill>
        </p:spPr>
        <p:txBody>
          <a:bodyPr lIns="31750" tIns="12700" rIns="31750" bIns="12700" rtlCol="0" anchor="t">
            <a:spAutoFit/>
          </a:bodyPr>
          <a:lstStyle/>
          <a:p>
            <a:pPr algn="l" latinLnBrk="1">
              <a:lnSpc>
                <a:spcPct val="113400"/>
              </a:lnSpc>
            </a:pPr>
            <a:r>
              <a:rPr lang="en-US" sz="2000" b="0" dirty="0">
                <a:solidFill>
                  <a:srgbClr val="505050"/>
                </a:solidFill>
                <a:latin typeface="Microsoft YaHei"/>
                <a:ea typeface="Microsoft YaHei"/>
              </a:rPr>
              <a:t>1.选题</a:t>
            </a:r>
            <a:r>
              <a:rPr lang="zh-CN" altLang="en-US" sz="2000" b="0" dirty="0">
                <a:solidFill>
                  <a:srgbClr val="505050"/>
                </a:solidFill>
                <a:latin typeface="Microsoft YaHei"/>
                <a:ea typeface="Microsoft YaHei"/>
              </a:rPr>
              <a:t>综述</a:t>
            </a:r>
            <a:endParaRPr lang="en-US" sz="1050" dirty="0"/>
          </a:p>
        </p:txBody>
      </p:sp>
      <p:sp>
        <p:nvSpPr>
          <p:cNvPr id="11" name="TextBox 5"/>
          <p:cNvSpPr txBox="1"/>
          <p:nvPr/>
        </p:nvSpPr>
        <p:spPr>
          <a:xfrm>
            <a:off x="7211923" y="3647186"/>
            <a:ext cx="3046146" cy="352789"/>
          </a:xfrm>
          <a:prstGeom prst="rect">
            <a:avLst/>
          </a:prstGeom>
          <a:solidFill>
            <a:srgbClr val="FFFFFF">
              <a:alpha val="0"/>
            </a:srgbClr>
          </a:solidFill>
        </p:spPr>
        <p:txBody>
          <a:bodyPr lIns="31750" tIns="12700" rIns="31750" bIns="12700" rtlCol="0" anchor="t">
            <a:spAutoFit/>
          </a:bodyPr>
          <a:lstStyle/>
          <a:p>
            <a:pPr algn="l" latinLnBrk="1">
              <a:lnSpc>
                <a:spcPct val="113400"/>
              </a:lnSpc>
            </a:pPr>
            <a:r>
              <a:rPr lang="en-US" sz="2000" b="0" dirty="0">
                <a:solidFill>
                  <a:srgbClr val="505050"/>
                </a:solidFill>
                <a:latin typeface="Microsoft YaHei"/>
                <a:ea typeface="Microsoft YaHei"/>
              </a:rPr>
              <a:t>2.</a:t>
            </a:r>
            <a:r>
              <a:rPr lang="zh-CN" altLang="en-US" sz="2000" dirty="0">
                <a:solidFill>
                  <a:srgbClr val="505050"/>
                </a:solidFill>
                <a:latin typeface="Microsoft YaHei"/>
                <a:ea typeface="Microsoft YaHei"/>
              </a:rPr>
              <a:t>研究内容</a:t>
            </a:r>
            <a:endParaRPr lang="en-US" sz="1050" dirty="0"/>
          </a:p>
        </p:txBody>
      </p:sp>
      <p:sp>
        <p:nvSpPr>
          <p:cNvPr id="12" name="TextBox 6"/>
          <p:cNvSpPr txBox="1"/>
          <p:nvPr/>
        </p:nvSpPr>
        <p:spPr>
          <a:xfrm>
            <a:off x="7211899" y="4260266"/>
            <a:ext cx="2833801" cy="352789"/>
          </a:xfrm>
          <a:prstGeom prst="rect">
            <a:avLst/>
          </a:prstGeom>
          <a:solidFill>
            <a:srgbClr val="FFFFFF">
              <a:alpha val="0"/>
            </a:srgbClr>
          </a:solidFill>
        </p:spPr>
        <p:txBody>
          <a:bodyPr wrap="square" lIns="31750" tIns="12700" rIns="31750" bIns="12700" rtlCol="0" anchor="t">
            <a:spAutoFit/>
          </a:bodyPr>
          <a:lstStyle/>
          <a:p>
            <a:pPr algn="l" latinLnBrk="1">
              <a:lnSpc>
                <a:spcPct val="113400"/>
              </a:lnSpc>
            </a:pPr>
            <a:r>
              <a:rPr lang="en-US" sz="2000" b="0" dirty="0">
                <a:solidFill>
                  <a:srgbClr val="505050"/>
                </a:solidFill>
                <a:latin typeface="Microsoft YaHei"/>
                <a:ea typeface="Microsoft YaHei"/>
              </a:rPr>
              <a:t>3.</a:t>
            </a:r>
            <a:r>
              <a:rPr lang="zh-CN" altLang="en-US" sz="2000" dirty="0">
                <a:solidFill>
                  <a:srgbClr val="505050"/>
                </a:solidFill>
                <a:latin typeface="Microsoft YaHei"/>
                <a:ea typeface="Microsoft YaHei"/>
              </a:rPr>
              <a:t>项目实现</a:t>
            </a:r>
            <a:endParaRPr lang="en-US" sz="1050" dirty="0"/>
          </a:p>
        </p:txBody>
      </p:sp>
      <p:sp>
        <p:nvSpPr>
          <p:cNvPr id="13" name="TextBox 7"/>
          <p:cNvSpPr txBox="1"/>
          <p:nvPr/>
        </p:nvSpPr>
        <p:spPr>
          <a:xfrm>
            <a:off x="8138131" y="2111876"/>
            <a:ext cx="1995868" cy="418191"/>
          </a:xfrm>
          <a:prstGeom prst="rect">
            <a:avLst/>
          </a:prstGeom>
          <a:solidFill>
            <a:srgbClr val="FFFFFF">
              <a:alpha val="0"/>
            </a:srgbClr>
          </a:solidFill>
        </p:spPr>
        <p:txBody>
          <a:bodyPr lIns="31750" tIns="12700" rIns="31750" bIns="12700" rtlCol="0" anchor="t">
            <a:spAutoFit/>
          </a:bodyPr>
          <a:lstStyle/>
          <a:p>
            <a:pPr algn="ctr" latinLnBrk="1">
              <a:lnSpc>
                <a:spcPct val="113400"/>
              </a:lnSpc>
            </a:pPr>
            <a:r>
              <a:rPr lang="en-US" sz="2400" b="0" spc="100" dirty="0">
                <a:solidFill>
                  <a:srgbClr val="2A3036"/>
                </a:solidFill>
                <a:latin typeface="Microsoft YaHei"/>
                <a:ea typeface="Microsoft YaHei"/>
              </a:rPr>
              <a:t>CONTENE</a:t>
            </a:r>
            <a:endParaRPr lang="en-US" sz="1050" dirty="0"/>
          </a:p>
        </p:txBody>
      </p:sp>
      <p:pic>
        <p:nvPicPr>
          <p:cNvPr id="14" name="Picture 8"/>
          <p:cNvPicPr>
            <a:picLocks noChangeAspect="1"/>
          </p:cNvPicPr>
          <p:nvPr/>
        </p:nvPicPr>
        <p:blipFill>
          <a:blip r:embed="rId3">
            <a:extLst>
              <a:ext uri="{28A0092B-C50C-407E-A947-70E740481C1C}">
                <a14:useLocalDpi xmlns:a14="http://schemas.microsoft.com/office/drawing/2010/main" val="0"/>
              </a:ext>
            </a:extLst>
          </a:blip>
          <a:srcRect/>
          <a:stretch/>
        </p:blipFill>
        <p:spPr>
          <a:xfrm>
            <a:off x="1003300" y="1365913"/>
            <a:ext cx="3755657" cy="3755657"/>
          </a:xfrm>
          <a:prstGeom prst="rect">
            <a:avLst/>
          </a:prstGeom>
        </p:spPr>
      </p:pic>
      <p:sp>
        <p:nvSpPr>
          <p:cNvPr id="15" name="TextBox 9"/>
          <p:cNvSpPr txBox="1"/>
          <p:nvPr/>
        </p:nvSpPr>
        <p:spPr>
          <a:xfrm>
            <a:off x="7200900" y="4840478"/>
            <a:ext cx="3149600" cy="352789"/>
          </a:xfrm>
          <a:prstGeom prst="rect">
            <a:avLst/>
          </a:prstGeom>
          <a:solidFill>
            <a:srgbClr val="FFFFFF">
              <a:alpha val="0"/>
            </a:srgbClr>
          </a:solidFill>
        </p:spPr>
        <p:txBody>
          <a:bodyPr wrap="square" lIns="31750" tIns="12700" rIns="31750" bIns="12700" rtlCol="0" anchor="t">
            <a:spAutoFit/>
          </a:bodyPr>
          <a:lstStyle/>
          <a:p>
            <a:pPr algn="l" latinLnBrk="1">
              <a:lnSpc>
                <a:spcPct val="113400"/>
              </a:lnSpc>
            </a:pPr>
            <a:r>
              <a:rPr lang="en-US" sz="2000" b="0" dirty="0">
                <a:solidFill>
                  <a:srgbClr val="505050"/>
                </a:solidFill>
                <a:latin typeface="Microsoft YaHei"/>
                <a:ea typeface="Microsoft YaHei"/>
              </a:rPr>
              <a:t>4.</a:t>
            </a:r>
            <a:r>
              <a:rPr lang="zh-CN" altLang="en-US" sz="2000" dirty="0">
                <a:solidFill>
                  <a:srgbClr val="505050"/>
                </a:solidFill>
                <a:latin typeface="Microsoft YaHei"/>
                <a:ea typeface="Microsoft YaHei"/>
              </a:rPr>
              <a:t>讨论</a:t>
            </a:r>
            <a:endParaRPr lang="en-US" sz="105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DAD33B77-DB05-1D4C-F4BB-A7C470CE29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04177" y="1346199"/>
            <a:ext cx="3394393" cy="3394393"/>
          </a:xfrm>
          <a:prstGeom prst="rect">
            <a:avLst/>
          </a:prstGeom>
        </p:spPr>
      </p:pic>
      <p:grpSp>
        <p:nvGrpSpPr>
          <p:cNvPr id="10" name="组合 9">
            <a:extLst>
              <a:ext uri="{FF2B5EF4-FFF2-40B4-BE49-F238E27FC236}">
                <a16:creationId xmlns:a16="http://schemas.microsoft.com/office/drawing/2014/main" id="{F4AB5DB2-15D8-C9C9-7960-559081DBB2CE}"/>
              </a:ext>
            </a:extLst>
          </p:cNvPr>
          <p:cNvGrpSpPr/>
          <p:nvPr/>
        </p:nvGrpSpPr>
        <p:grpSpPr>
          <a:xfrm>
            <a:off x="0" y="216544"/>
            <a:ext cx="11557000" cy="554693"/>
            <a:chOff x="0" y="216544"/>
            <a:chExt cx="11557000" cy="554693"/>
          </a:xfrm>
        </p:grpSpPr>
        <p:cxnSp>
          <p:nvCxnSpPr>
            <p:cNvPr id="3" name="直接连接符 2">
              <a:extLst>
                <a:ext uri="{FF2B5EF4-FFF2-40B4-BE49-F238E27FC236}">
                  <a16:creationId xmlns:a16="http://schemas.microsoft.com/office/drawing/2014/main" id="{2F7E6DD4-1BAA-C311-FC67-4C3F52B339F9}"/>
                </a:ext>
              </a:extLst>
            </p:cNvPr>
            <p:cNvCxnSpPr/>
            <p:nvPr/>
          </p:nvCxnSpPr>
          <p:spPr>
            <a:xfrm flipH="1">
              <a:off x="0" y="771237"/>
              <a:ext cx="11557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D705C92-E9B1-D34D-001F-EB63CBF0DC73}"/>
                </a:ext>
              </a:extLst>
            </p:cNvPr>
            <p:cNvSpPr txBox="1"/>
            <p:nvPr/>
          </p:nvSpPr>
          <p:spPr>
            <a:xfrm>
              <a:off x="439882" y="216544"/>
              <a:ext cx="1376218" cy="369332"/>
            </a:xfrm>
            <a:prstGeom prst="rect">
              <a:avLst/>
            </a:prstGeom>
            <a:noFill/>
          </p:spPr>
          <p:txBody>
            <a:bodyPr wrap="square" rtlCol="0">
              <a:spAutoFit/>
            </a:bodyPr>
            <a:lstStyle/>
            <a:p>
              <a:pPr algn="ctr"/>
              <a:r>
                <a:rPr lang="en-US" altLang="zh-CN" dirty="0">
                  <a:latin typeface="Microsoft YaHei"/>
                  <a:ea typeface="Microsoft YaHei"/>
                </a:rPr>
                <a:t>1.</a:t>
              </a:r>
              <a:r>
                <a:rPr lang="zh-CN" altLang="en-US" dirty="0">
                  <a:latin typeface="Microsoft YaHei"/>
                  <a:ea typeface="Microsoft YaHei"/>
                </a:rPr>
                <a:t>选题综述</a:t>
              </a:r>
              <a:endParaRPr lang="en-US" altLang="zh-CN" sz="1000" dirty="0"/>
            </a:p>
          </p:txBody>
        </p:sp>
        <p:sp>
          <p:nvSpPr>
            <p:cNvPr id="20" name="文本框 19">
              <a:extLst>
                <a:ext uri="{FF2B5EF4-FFF2-40B4-BE49-F238E27FC236}">
                  <a16:creationId xmlns:a16="http://schemas.microsoft.com/office/drawing/2014/main" id="{9C34BE3E-72B3-69FB-F9BB-E8F29D5450B9}"/>
                </a:ext>
              </a:extLst>
            </p:cNvPr>
            <p:cNvSpPr txBox="1"/>
            <p:nvPr/>
          </p:nvSpPr>
          <p:spPr>
            <a:xfrm>
              <a:off x="2349243" y="216544"/>
              <a:ext cx="1457036" cy="369332"/>
            </a:xfrm>
            <a:prstGeom prst="rect">
              <a:avLst/>
            </a:prstGeom>
            <a:noFill/>
          </p:spPr>
          <p:txBody>
            <a:bodyPr wrap="square" rtlCol="0">
              <a:spAutoFit/>
            </a:bodyPr>
            <a:lstStyle/>
            <a:p>
              <a:pPr algn="ctr"/>
              <a:r>
                <a:rPr lang="en-US" altLang="zh-CN" dirty="0">
                  <a:latin typeface="Microsoft YaHei"/>
                  <a:ea typeface="Microsoft YaHei"/>
                </a:rPr>
                <a:t>2.</a:t>
              </a:r>
              <a:r>
                <a:rPr lang="zh-CN" altLang="en-US" dirty="0">
                  <a:latin typeface="Microsoft YaHei"/>
                  <a:ea typeface="Microsoft YaHei"/>
                </a:rPr>
                <a:t>研究内容</a:t>
              </a:r>
              <a:endParaRPr lang="en-US" altLang="zh-CN" sz="1000" dirty="0"/>
            </a:p>
          </p:txBody>
        </p:sp>
        <p:sp>
          <p:nvSpPr>
            <p:cNvPr id="21" name="文本框 20">
              <a:extLst>
                <a:ext uri="{FF2B5EF4-FFF2-40B4-BE49-F238E27FC236}">
                  <a16:creationId xmlns:a16="http://schemas.microsoft.com/office/drawing/2014/main" id="{C40BCAF1-F6FD-309A-5912-FEA0CD2052E6}"/>
                </a:ext>
              </a:extLst>
            </p:cNvPr>
            <p:cNvSpPr txBox="1"/>
            <p:nvPr/>
          </p:nvSpPr>
          <p:spPr>
            <a:xfrm>
              <a:off x="4339422" y="216544"/>
              <a:ext cx="1439334" cy="369332"/>
            </a:xfrm>
            <a:prstGeom prst="rect">
              <a:avLst/>
            </a:prstGeom>
            <a:noFill/>
          </p:spPr>
          <p:txBody>
            <a:bodyPr wrap="square" rtlCol="0">
              <a:spAutoFit/>
            </a:bodyPr>
            <a:lstStyle/>
            <a:p>
              <a:pPr algn="ctr"/>
              <a:r>
                <a:rPr lang="en-US" altLang="zh-CN" b="1" dirty="0">
                  <a:solidFill>
                    <a:srgbClr val="C00000"/>
                  </a:solidFill>
                  <a:latin typeface="Microsoft YaHei"/>
                  <a:ea typeface="Microsoft YaHei"/>
                </a:rPr>
                <a:t>3.</a:t>
              </a:r>
              <a:r>
                <a:rPr lang="zh-CN" altLang="en-US" b="1" dirty="0">
                  <a:solidFill>
                    <a:srgbClr val="C00000"/>
                  </a:solidFill>
                  <a:latin typeface="Microsoft YaHei"/>
                  <a:ea typeface="Microsoft YaHei"/>
                </a:rPr>
                <a:t>研究成果</a:t>
              </a:r>
              <a:endParaRPr lang="en-US" altLang="zh-CN" sz="1000" b="1" dirty="0">
                <a:solidFill>
                  <a:srgbClr val="C00000"/>
                </a:solidFill>
              </a:endParaRPr>
            </a:p>
          </p:txBody>
        </p:sp>
        <p:sp>
          <p:nvSpPr>
            <p:cNvPr id="22" name="文本框 21">
              <a:extLst>
                <a:ext uri="{FF2B5EF4-FFF2-40B4-BE49-F238E27FC236}">
                  <a16:creationId xmlns:a16="http://schemas.microsoft.com/office/drawing/2014/main" id="{97A3828F-4EE2-59E1-90E6-695964ED7DA7}"/>
                </a:ext>
              </a:extLst>
            </p:cNvPr>
            <p:cNvSpPr txBox="1"/>
            <p:nvPr/>
          </p:nvSpPr>
          <p:spPr>
            <a:xfrm>
              <a:off x="6311900" y="216544"/>
              <a:ext cx="2362200" cy="369332"/>
            </a:xfrm>
            <a:prstGeom prst="rect">
              <a:avLst/>
            </a:prstGeom>
            <a:noFill/>
          </p:spPr>
          <p:txBody>
            <a:bodyPr wrap="square" rtlCol="0">
              <a:spAutoFit/>
            </a:bodyPr>
            <a:lstStyle/>
            <a:p>
              <a:pPr algn="ctr"/>
              <a:r>
                <a:rPr lang="en-US" altLang="zh-CN" b="0" dirty="0">
                  <a:latin typeface="Microsoft YaHei"/>
                  <a:ea typeface="Microsoft YaHei"/>
                </a:rPr>
                <a:t>4.</a:t>
              </a:r>
              <a:r>
                <a:rPr lang="zh-CN" altLang="en-US" b="0" dirty="0">
                  <a:latin typeface="Microsoft YaHei"/>
                  <a:ea typeface="Microsoft YaHei"/>
                </a:rPr>
                <a:t>结论、讨论与改进</a:t>
              </a:r>
              <a:endParaRPr lang="en-US" altLang="zh-CN" sz="1000" dirty="0"/>
            </a:p>
          </p:txBody>
        </p:sp>
      </p:grpSp>
      <p:pic>
        <p:nvPicPr>
          <p:cNvPr id="26" name="图片 25">
            <a:extLst>
              <a:ext uri="{FF2B5EF4-FFF2-40B4-BE49-F238E27FC236}">
                <a16:creationId xmlns:a16="http://schemas.microsoft.com/office/drawing/2014/main" id="{3C3A7335-9838-26F6-69A3-5194A06042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3595" y="1346200"/>
            <a:ext cx="3394393" cy="3394393"/>
          </a:xfrm>
          <a:prstGeom prst="rect">
            <a:avLst/>
          </a:prstGeom>
        </p:spPr>
      </p:pic>
      <p:pic>
        <p:nvPicPr>
          <p:cNvPr id="28" name="图片 27">
            <a:extLst>
              <a:ext uri="{FF2B5EF4-FFF2-40B4-BE49-F238E27FC236}">
                <a16:creationId xmlns:a16="http://schemas.microsoft.com/office/drawing/2014/main" id="{E0C69E7E-8002-8F31-912F-D52130C858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3013" y="1346200"/>
            <a:ext cx="3394393" cy="3394393"/>
          </a:xfrm>
          <a:prstGeom prst="rect">
            <a:avLst/>
          </a:prstGeom>
        </p:spPr>
      </p:pic>
      <p:sp>
        <p:nvSpPr>
          <p:cNvPr id="29" name="文本框 28">
            <a:extLst>
              <a:ext uri="{FF2B5EF4-FFF2-40B4-BE49-F238E27FC236}">
                <a16:creationId xmlns:a16="http://schemas.microsoft.com/office/drawing/2014/main" id="{4FFD1C17-E7C8-C001-095A-89B7A06B8CFF}"/>
              </a:ext>
            </a:extLst>
          </p:cNvPr>
          <p:cNvSpPr txBox="1"/>
          <p:nvPr/>
        </p:nvSpPr>
        <p:spPr>
          <a:xfrm>
            <a:off x="2880025" y="5546497"/>
            <a:ext cx="5796950" cy="369332"/>
          </a:xfrm>
          <a:prstGeom prst="rect">
            <a:avLst/>
          </a:prstGeom>
          <a:noFill/>
        </p:spPr>
        <p:txBody>
          <a:bodyPr wrap="square">
            <a:spAutoFit/>
          </a:bodyPr>
          <a:lstStyle/>
          <a:p>
            <a:pPr algn="ctr"/>
            <a:r>
              <a:rPr lang="en-US" altLang="zh-CN" sz="1800" kern="100" dirty="0">
                <a:effectLst/>
                <a:latin typeface="微软雅黑" panose="020B0503020204020204" pitchFamily="34" charset="-122"/>
                <a:ea typeface="微软雅黑" panose="020B0503020204020204" pitchFamily="34" charset="-122"/>
              </a:rPr>
              <a:t>DCGAN</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均值</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为</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时</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方差</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顺序图</a:t>
            </a:r>
            <a:endParaRPr lang="zh-CN" altLang="en-US"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80A4E48F-27BD-12ED-D19A-1705010E5B79}"/>
              </a:ext>
            </a:extLst>
          </p:cNvPr>
          <p:cNvSpPr txBox="1"/>
          <p:nvPr/>
        </p:nvSpPr>
        <p:spPr>
          <a:xfrm>
            <a:off x="1167448" y="4851400"/>
            <a:ext cx="1867852" cy="369332"/>
          </a:xfrm>
          <a:prstGeom prst="rect">
            <a:avLst/>
          </a:prstGeom>
          <a:noFill/>
        </p:spPr>
        <p:txBody>
          <a:bodyPr wrap="square">
            <a:spAutoFit/>
          </a:bodyPr>
          <a:lstStyle/>
          <a:p>
            <a:pPr algn="ct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方差</a:t>
            </a:r>
            <a:r>
              <a:rPr lang="en-US" altLang="zh-CN" sz="1800" kern="100" dirty="0">
                <a:effectLst/>
                <a:latin typeface="微软雅黑" panose="020B0503020204020204" pitchFamily="34" charset="-122"/>
                <a:ea typeface="微软雅黑" panose="020B0503020204020204" pitchFamily="34" charset="-122"/>
              </a:rPr>
              <a:t>=</a:t>
            </a:r>
            <a:r>
              <a:rPr lang="en-US" altLang="zh-CN" kern="100"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E3DF86ED-2092-AF39-C65D-C0FE2ADB7707}"/>
              </a:ext>
            </a:extLst>
          </p:cNvPr>
          <p:cNvSpPr txBox="1"/>
          <p:nvPr/>
        </p:nvSpPr>
        <p:spPr>
          <a:xfrm>
            <a:off x="4836865" y="4786868"/>
            <a:ext cx="1867852" cy="369332"/>
          </a:xfrm>
          <a:prstGeom prst="rect">
            <a:avLst/>
          </a:prstGeom>
          <a:noFill/>
        </p:spPr>
        <p:txBody>
          <a:bodyPr wrap="square">
            <a:spAutoFit/>
          </a:bodyPr>
          <a:lstStyle/>
          <a:p>
            <a:pPr algn="ct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方差</a:t>
            </a:r>
            <a:r>
              <a:rPr lang="en-US" altLang="zh-CN" sz="1800" kern="100" dirty="0">
                <a:effectLst/>
                <a:latin typeface="微软雅黑" panose="020B0503020204020204" pitchFamily="34" charset="-122"/>
                <a:ea typeface="微软雅黑" panose="020B0503020204020204" pitchFamily="34" charset="-122"/>
              </a:rPr>
              <a:t>=</a:t>
            </a:r>
            <a:r>
              <a:rPr lang="en-US" altLang="zh-CN" kern="100"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94F57563-B8E5-3799-F204-3BC4F7008F65}"/>
              </a:ext>
            </a:extLst>
          </p:cNvPr>
          <p:cNvSpPr txBox="1"/>
          <p:nvPr/>
        </p:nvSpPr>
        <p:spPr>
          <a:xfrm>
            <a:off x="8506282" y="4851400"/>
            <a:ext cx="1867852" cy="369332"/>
          </a:xfrm>
          <a:prstGeom prst="rect">
            <a:avLst/>
          </a:prstGeom>
          <a:noFill/>
        </p:spPr>
        <p:txBody>
          <a:bodyPr wrap="square">
            <a:spAutoFit/>
          </a:bodyPr>
          <a:lstStyle/>
          <a:p>
            <a:pPr algn="ct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方差</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C1064231-B130-033E-FC2C-D8B4D37A81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73594" y="1346198"/>
            <a:ext cx="3394389" cy="3394389"/>
          </a:xfrm>
          <a:prstGeom prst="rect">
            <a:avLst/>
          </a:prstGeom>
        </p:spPr>
      </p:pic>
      <p:pic>
        <p:nvPicPr>
          <p:cNvPr id="17" name="图片 16">
            <a:extLst>
              <a:ext uri="{FF2B5EF4-FFF2-40B4-BE49-F238E27FC236}">
                <a16:creationId xmlns:a16="http://schemas.microsoft.com/office/drawing/2014/main" id="{2E588B8C-C1CE-869E-F0CA-E02EEA49CE5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43007" y="1346198"/>
            <a:ext cx="3394389" cy="3394389"/>
          </a:xfrm>
          <a:prstGeom prst="rect">
            <a:avLst/>
          </a:prstGeom>
        </p:spPr>
      </p:pic>
    </p:spTree>
    <p:extLst>
      <p:ext uri="{BB962C8B-B14F-4D97-AF65-F5344CB8AC3E}">
        <p14:creationId xmlns:p14="http://schemas.microsoft.com/office/powerpoint/2010/main" val="29419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F4AB5DB2-15D8-C9C9-7960-559081DBB2CE}"/>
              </a:ext>
            </a:extLst>
          </p:cNvPr>
          <p:cNvGrpSpPr/>
          <p:nvPr/>
        </p:nvGrpSpPr>
        <p:grpSpPr>
          <a:xfrm>
            <a:off x="0" y="216544"/>
            <a:ext cx="11557000" cy="554693"/>
            <a:chOff x="0" y="216544"/>
            <a:chExt cx="11557000" cy="554693"/>
          </a:xfrm>
        </p:grpSpPr>
        <p:cxnSp>
          <p:nvCxnSpPr>
            <p:cNvPr id="3" name="直接连接符 2">
              <a:extLst>
                <a:ext uri="{FF2B5EF4-FFF2-40B4-BE49-F238E27FC236}">
                  <a16:creationId xmlns:a16="http://schemas.microsoft.com/office/drawing/2014/main" id="{2F7E6DD4-1BAA-C311-FC67-4C3F52B339F9}"/>
                </a:ext>
              </a:extLst>
            </p:cNvPr>
            <p:cNvCxnSpPr/>
            <p:nvPr/>
          </p:nvCxnSpPr>
          <p:spPr>
            <a:xfrm flipH="1">
              <a:off x="0" y="771237"/>
              <a:ext cx="11557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D705C92-E9B1-D34D-001F-EB63CBF0DC73}"/>
                </a:ext>
              </a:extLst>
            </p:cNvPr>
            <p:cNvSpPr txBox="1"/>
            <p:nvPr/>
          </p:nvSpPr>
          <p:spPr>
            <a:xfrm>
              <a:off x="439882" y="216544"/>
              <a:ext cx="1376218" cy="369332"/>
            </a:xfrm>
            <a:prstGeom prst="rect">
              <a:avLst/>
            </a:prstGeom>
            <a:noFill/>
          </p:spPr>
          <p:txBody>
            <a:bodyPr wrap="square" rtlCol="0">
              <a:spAutoFit/>
            </a:bodyPr>
            <a:lstStyle/>
            <a:p>
              <a:pPr algn="ctr"/>
              <a:r>
                <a:rPr lang="en-US" altLang="zh-CN" dirty="0">
                  <a:latin typeface="Microsoft YaHei"/>
                  <a:ea typeface="Microsoft YaHei"/>
                </a:rPr>
                <a:t>1.</a:t>
              </a:r>
              <a:r>
                <a:rPr lang="zh-CN" altLang="en-US" dirty="0">
                  <a:latin typeface="Microsoft YaHei"/>
                  <a:ea typeface="Microsoft YaHei"/>
                </a:rPr>
                <a:t>选题综述</a:t>
              </a:r>
              <a:endParaRPr lang="en-US" altLang="zh-CN" sz="1000" dirty="0"/>
            </a:p>
          </p:txBody>
        </p:sp>
        <p:sp>
          <p:nvSpPr>
            <p:cNvPr id="20" name="文本框 19">
              <a:extLst>
                <a:ext uri="{FF2B5EF4-FFF2-40B4-BE49-F238E27FC236}">
                  <a16:creationId xmlns:a16="http://schemas.microsoft.com/office/drawing/2014/main" id="{9C34BE3E-72B3-69FB-F9BB-E8F29D5450B9}"/>
                </a:ext>
              </a:extLst>
            </p:cNvPr>
            <p:cNvSpPr txBox="1"/>
            <p:nvPr/>
          </p:nvSpPr>
          <p:spPr>
            <a:xfrm>
              <a:off x="2349243" y="216544"/>
              <a:ext cx="1457036" cy="369332"/>
            </a:xfrm>
            <a:prstGeom prst="rect">
              <a:avLst/>
            </a:prstGeom>
            <a:noFill/>
          </p:spPr>
          <p:txBody>
            <a:bodyPr wrap="square" rtlCol="0">
              <a:spAutoFit/>
            </a:bodyPr>
            <a:lstStyle/>
            <a:p>
              <a:pPr algn="ctr"/>
              <a:r>
                <a:rPr lang="en-US" altLang="zh-CN" dirty="0">
                  <a:latin typeface="Microsoft YaHei"/>
                  <a:ea typeface="Microsoft YaHei"/>
                </a:rPr>
                <a:t>2.</a:t>
              </a:r>
              <a:r>
                <a:rPr lang="zh-CN" altLang="en-US" dirty="0">
                  <a:latin typeface="Microsoft YaHei"/>
                  <a:ea typeface="Microsoft YaHei"/>
                </a:rPr>
                <a:t>研究内容</a:t>
              </a:r>
              <a:endParaRPr lang="en-US" altLang="zh-CN" sz="1000" dirty="0"/>
            </a:p>
          </p:txBody>
        </p:sp>
        <p:sp>
          <p:nvSpPr>
            <p:cNvPr id="21" name="文本框 20">
              <a:extLst>
                <a:ext uri="{FF2B5EF4-FFF2-40B4-BE49-F238E27FC236}">
                  <a16:creationId xmlns:a16="http://schemas.microsoft.com/office/drawing/2014/main" id="{C40BCAF1-F6FD-309A-5912-FEA0CD2052E6}"/>
                </a:ext>
              </a:extLst>
            </p:cNvPr>
            <p:cNvSpPr txBox="1"/>
            <p:nvPr/>
          </p:nvSpPr>
          <p:spPr>
            <a:xfrm>
              <a:off x="4339422" y="216544"/>
              <a:ext cx="1439334" cy="369332"/>
            </a:xfrm>
            <a:prstGeom prst="rect">
              <a:avLst/>
            </a:prstGeom>
            <a:noFill/>
          </p:spPr>
          <p:txBody>
            <a:bodyPr wrap="square" rtlCol="0">
              <a:spAutoFit/>
            </a:bodyPr>
            <a:lstStyle/>
            <a:p>
              <a:pPr algn="ctr"/>
              <a:r>
                <a:rPr lang="en-US" altLang="zh-CN" b="1" dirty="0">
                  <a:solidFill>
                    <a:srgbClr val="C00000"/>
                  </a:solidFill>
                  <a:latin typeface="Microsoft YaHei"/>
                  <a:ea typeface="Microsoft YaHei"/>
                </a:rPr>
                <a:t>3.</a:t>
              </a:r>
              <a:r>
                <a:rPr lang="zh-CN" altLang="en-US" b="1" dirty="0">
                  <a:solidFill>
                    <a:srgbClr val="C00000"/>
                  </a:solidFill>
                  <a:latin typeface="Microsoft YaHei"/>
                  <a:ea typeface="Microsoft YaHei"/>
                </a:rPr>
                <a:t>研究成果</a:t>
              </a:r>
              <a:endParaRPr lang="en-US" altLang="zh-CN" sz="1000" b="1" dirty="0">
                <a:solidFill>
                  <a:srgbClr val="C00000"/>
                </a:solidFill>
              </a:endParaRPr>
            </a:p>
          </p:txBody>
        </p:sp>
        <p:sp>
          <p:nvSpPr>
            <p:cNvPr id="22" name="文本框 21">
              <a:extLst>
                <a:ext uri="{FF2B5EF4-FFF2-40B4-BE49-F238E27FC236}">
                  <a16:creationId xmlns:a16="http://schemas.microsoft.com/office/drawing/2014/main" id="{97A3828F-4EE2-59E1-90E6-695964ED7DA7}"/>
                </a:ext>
              </a:extLst>
            </p:cNvPr>
            <p:cNvSpPr txBox="1"/>
            <p:nvPr/>
          </p:nvSpPr>
          <p:spPr>
            <a:xfrm>
              <a:off x="6311900" y="216544"/>
              <a:ext cx="2362200" cy="369332"/>
            </a:xfrm>
            <a:prstGeom prst="rect">
              <a:avLst/>
            </a:prstGeom>
            <a:noFill/>
          </p:spPr>
          <p:txBody>
            <a:bodyPr wrap="square" rtlCol="0">
              <a:spAutoFit/>
            </a:bodyPr>
            <a:lstStyle/>
            <a:p>
              <a:pPr algn="ctr"/>
              <a:r>
                <a:rPr lang="en-US" altLang="zh-CN" b="0" dirty="0">
                  <a:latin typeface="Microsoft YaHei"/>
                  <a:ea typeface="Microsoft YaHei"/>
                </a:rPr>
                <a:t>4.</a:t>
              </a:r>
              <a:r>
                <a:rPr lang="zh-CN" altLang="en-US" b="0" dirty="0">
                  <a:latin typeface="Microsoft YaHei"/>
                  <a:ea typeface="Microsoft YaHei"/>
                </a:rPr>
                <a:t>结论、讨论与改进</a:t>
              </a:r>
              <a:endParaRPr lang="en-US" altLang="zh-CN" sz="1000" dirty="0"/>
            </a:p>
          </p:txBody>
        </p:sp>
      </p:grpSp>
      <p:sp>
        <p:nvSpPr>
          <p:cNvPr id="17" name="Freeform 8">
            <a:extLst>
              <a:ext uri="{FF2B5EF4-FFF2-40B4-BE49-F238E27FC236}">
                <a16:creationId xmlns:a16="http://schemas.microsoft.com/office/drawing/2014/main" id="{34596239-4A67-20FC-8F49-9487609CA3D5}"/>
              </a:ext>
            </a:extLst>
          </p:cNvPr>
          <p:cNvSpPr/>
          <p:nvPr/>
        </p:nvSpPr>
        <p:spPr>
          <a:xfrm>
            <a:off x="0" y="4927600"/>
            <a:ext cx="6578600" cy="1041400"/>
          </a:xfrm>
          <a:custGeom>
            <a:avLst/>
            <a:gdLst/>
            <a:ahLst/>
            <a:cxnLst/>
            <a:rect l="l" t="t" r="r" b="b"/>
            <a:pathLst>
              <a:path w="6578600" h="1041400">
                <a:moveTo>
                  <a:pt x="0" y="0"/>
                </a:moveTo>
                <a:lnTo>
                  <a:pt x="6578600" y="0"/>
                </a:lnTo>
                <a:lnTo>
                  <a:pt x="6578600" y="1041400"/>
                </a:lnTo>
                <a:lnTo>
                  <a:pt x="0" y="1041400"/>
                </a:lnTo>
                <a:close/>
              </a:path>
            </a:pathLst>
          </a:custGeom>
          <a:solidFill>
            <a:srgbClr val="013A8E">
              <a:alpha val="75000"/>
            </a:srgbClr>
          </a:solidFill>
        </p:spPr>
        <p:txBody>
          <a:bodyPr lIns="127000" rIns="127000" rtlCol="0" anchor="ctr"/>
          <a:lstStyle/>
          <a:p>
            <a:r>
              <a:rPr lang="en-US" sz="2800" spc="300" dirty="0">
                <a:solidFill>
                  <a:schemeClr val="bg1"/>
                </a:solidFill>
                <a:latin typeface="微软雅黑" panose="020B0503020204020204" pitchFamily="34" charset="-122"/>
                <a:ea typeface="微软雅黑" panose="020B0503020204020204" pitchFamily="34" charset="-122"/>
              </a:rPr>
              <a:t>    S</a:t>
            </a:r>
            <a:r>
              <a:rPr lang="en-US" altLang="zh-CN" sz="2800" spc="300" dirty="0">
                <a:solidFill>
                  <a:schemeClr val="bg1"/>
                </a:solidFill>
                <a:latin typeface="微软雅黑" panose="020B0503020204020204" pitchFamily="34" charset="-122"/>
                <a:ea typeface="微软雅黑" panose="020B0503020204020204" pitchFamily="34" charset="-122"/>
              </a:rPr>
              <a:t>tyleGAN3</a:t>
            </a:r>
            <a:r>
              <a:rPr lang="zh-CN" altLang="en-US" sz="2800" spc="300" dirty="0">
                <a:solidFill>
                  <a:schemeClr val="bg1"/>
                </a:solidFill>
                <a:latin typeface="微软雅黑" panose="020B0503020204020204" pitchFamily="34" charset="-122"/>
                <a:ea typeface="微软雅黑" panose="020B0503020204020204" pitchFamily="34" charset="-122"/>
              </a:rPr>
              <a:t>生成效果</a:t>
            </a:r>
            <a:endParaRPr lang="en-US" sz="2800" spc="300" dirty="0">
              <a:solidFill>
                <a:schemeClr val="bg1"/>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54176C58-9220-A7D2-F3B1-88CA83953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108693"/>
            <a:ext cx="2989614" cy="2989614"/>
          </a:xfrm>
          <a:prstGeom prst="rect">
            <a:avLst/>
          </a:prstGeom>
        </p:spPr>
      </p:pic>
      <p:pic>
        <p:nvPicPr>
          <p:cNvPr id="28" name="图片 27">
            <a:extLst>
              <a:ext uri="{FF2B5EF4-FFF2-40B4-BE49-F238E27FC236}">
                <a16:creationId xmlns:a16="http://schemas.microsoft.com/office/drawing/2014/main" id="{11915C5B-2B01-6C0F-AEFB-FE33AFDD5E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0257" y="1117600"/>
            <a:ext cx="2971800" cy="2971800"/>
          </a:xfrm>
          <a:prstGeom prst="rect">
            <a:avLst/>
          </a:prstGeom>
        </p:spPr>
      </p:pic>
      <p:pic>
        <p:nvPicPr>
          <p:cNvPr id="30" name="图片 29">
            <a:extLst>
              <a:ext uri="{FF2B5EF4-FFF2-40B4-BE49-F238E27FC236}">
                <a16:creationId xmlns:a16="http://schemas.microsoft.com/office/drawing/2014/main" id="{DF219105-A031-0092-0E47-3571915F76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7300" y="1117600"/>
            <a:ext cx="2971800" cy="2971800"/>
          </a:xfrm>
          <a:prstGeom prst="rect">
            <a:avLst/>
          </a:prstGeom>
        </p:spPr>
      </p:pic>
      <p:sp>
        <p:nvSpPr>
          <p:cNvPr id="4" name="文本框 3">
            <a:extLst>
              <a:ext uri="{FF2B5EF4-FFF2-40B4-BE49-F238E27FC236}">
                <a16:creationId xmlns:a16="http://schemas.microsoft.com/office/drawing/2014/main" id="{C1E61C05-D44A-14C2-2C69-0B8733E0BCCD}"/>
              </a:ext>
            </a:extLst>
          </p:cNvPr>
          <p:cNvSpPr txBox="1"/>
          <p:nvPr/>
        </p:nvSpPr>
        <p:spPr>
          <a:xfrm>
            <a:off x="6997700" y="4927600"/>
            <a:ext cx="3924300" cy="400110"/>
          </a:xfrm>
          <a:prstGeom prst="rect">
            <a:avLst/>
          </a:prstGeom>
          <a:noFill/>
        </p:spPr>
        <p:txBody>
          <a:bodyPr wrap="square" rtlCol="0">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清晰、尺寸大、质量高、扭曲少</a:t>
            </a:r>
          </a:p>
        </p:txBody>
      </p:sp>
      <p:sp>
        <p:nvSpPr>
          <p:cNvPr id="31" name="文本框 30">
            <a:extLst>
              <a:ext uri="{FF2B5EF4-FFF2-40B4-BE49-F238E27FC236}">
                <a16:creationId xmlns:a16="http://schemas.microsoft.com/office/drawing/2014/main" id="{41A1DC8C-3B7D-2074-D687-E12DE3998678}"/>
              </a:ext>
            </a:extLst>
          </p:cNvPr>
          <p:cNvSpPr txBox="1"/>
          <p:nvPr/>
        </p:nvSpPr>
        <p:spPr>
          <a:xfrm>
            <a:off x="1954044" y="4165600"/>
            <a:ext cx="1672326" cy="369332"/>
          </a:xfrm>
          <a:prstGeom prst="rect">
            <a:avLst/>
          </a:prstGeom>
          <a:noFill/>
        </p:spPr>
        <p:txBody>
          <a:bodyPr wrap="square">
            <a:spAutoFit/>
          </a:bodyPr>
          <a:lstStyle/>
          <a:p>
            <a:pPr algn="ct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种子号：</a:t>
            </a:r>
            <a:r>
              <a:rPr lang="en-US" altLang="zh-CN" sz="1800" kern="100" dirty="0">
                <a:effectLst/>
                <a:latin typeface="微软雅黑" panose="020B0503020204020204" pitchFamily="34" charset="-122"/>
                <a:ea typeface="微软雅黑" panose="020B0503020204020204" pitchFamily="34" charset="-122"/>
              </a:rPr>
              <a:t>1010</a:t>
            </a:r>
            <a:endParaRPr lang="zh-CN" altLang="en-US"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C4D04068-965A-824F-D75B-91607B0550E8}"/>
              </a:ext>
            </a:extLst>
          </p:cNvPr>
          <p:cNvSpPr txBox="1"/>
          <p:nvPr/>
        </p:nvSpPr>
        <p:spPr>
          <a:xfrm>
            <a:off x="5109994" y="4165600"/>
            <a:ext cx="1672326" cy="369332"/>
          </a:xfrm>
          <a:prstGeom prst="rect">
            <a:avLst/>
          </a:prstGeom>
          <a:noFill/>
        </p:spPr>
        <p:txBody>
          <a:bodyPr wrap="square">
            <a:spAutoFit/>
          </a:bodyPr>
          <a:lstStyle/>
          <a:p>
            <a:pPr algn="ct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种子号：</a:t>
            </a:r>
            <a:r>
              <a:rPr lang="en-US" altLang="zh-CN" sz="1800" kern="100" dirty="0">
                <a:effectLst/>
                <a:latin typeface="微软雅黑" panose="020B0503020204020204" pitchFamily="34" charset="-122"/>
                <a:ea typeface="微软雅黑" panose="020B0503020204020204" pitchFamily="34" charset="-122"/>
              </a:rPr>
              <a:t>1002</a:t>
            </a:r>
            <a:endParaRPr lang="zh-CN" altLang="en-US"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74C50FB1-0162-6E5B-E304-2747D6466907}"/>
              </a:ext>
            </a:extLst>
          </p:cNvPr>
          <p:cNvSpPr txBox="1"/>
          <p:nvPr/>
        </p:nvSpPr>
        <p:spPr>
          <a:xfrm>
            <a:off x="8265944" y="4165600"/>
            <a:ext cx="1672326" cy="369332"/>
          </a:xfrm>
          <a:prstGeom prst="rect">
            <a:avLst/>
          </a:prstGeom>
          <a:noFill/>
        </p:spPr>
        <p:txBody>
          <a:bodyPr wrap="square">
            <a:spAutoFit/>
          </a:bodyPr>
          <a:lstStyle/>
          <a:p>
            <a:pPr algn="ct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种子号：</a:t>
            </a:r>
            <a:r>
              <a:rPr lang="en-US" altLang="zh-CN" sz="1800" kern="100" dirty="0">
                <a:effectLst/>
                <a:latin typeface="微软雅黑" panose="020B0503020204020204" pitchFamily="34" charset="-122"/>
                <a:ea typeface="微软雅黑" panose="020B0503020204020204" pitchFamily="34" charset="-122"/>
              </a:rPr>
              <a:t>905</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6936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F4AB5DB2-15D8-C9C9-7960-559081DBB2CE}"/>
              </a:ext>
            </a:extLst>
          </p:cNvPr>
          <p:cNvGrpSpPr/>
          <p:nvPr/>
        </p:nvGrpSpPr>
        <p:grpSpPr>
          <a:xfrm>
            <a:off x="0" y="216544"/>
            <a:ext cx="11557000" cy="554693"/>
            <a:chOff x="0" y="216544"/>
            <a:chExt cx="11557000" cy="554693"/>
          </a:xfrm>
        </p:grpSpPr>
        <p:cxnSp>
          <p:nvCxnSpPr>
            <p:cNvPr id="3" name="直接连接符 2">
              <a:extLst>
                <a:ext uri="{FF2B5EF4-FFF2-40B4-BE49-F238E27FC236}">
                  <a16:creationId xmlns:a16="http://schemas.microsoft.com/office/drawing/2014/main" id="{2F7E6DD4-1BAA-C311-FC67-4C3F52B339F9}"/>
                </a:ext>
              </a:extLst>
            </p:cNvPr>
            <p:cNvCxnSpPr/>
            <p:nvPr/>
          </p:nvCxnSpPr>
          <p:spPr>
            <a:xfrm flipH="1">
              <a:off x="0" y="771237"/>
              <a:ext cx="11557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D705C92-E9B1-D34D-001F-EB63CBF0DC73}"/>
                </a:ext>
              </a:extLst>
            </p:cNvPr>
            <p:cNvSpPr txBox="1"/>
            <p:nvPr/>
          </p:nvSpPr>
          <p:spPr>
            <a:xfrm>
              <a:off x="439882" y="216544"/>
              <a:ext cx="1376218" cy="369332"/>
            </a:xfrm>
            <a:prstGeom prst="rect">
              <a:avLst/>
            </a:prstGeom>
            <a:noFill/>
          </p:spPr>
          <p:txBody>
            <a:bodyPr wrap="square" rtlCol="0">
              <a:spAutoFit/>
            </a:bodyPr>
            <a:lstStyle/>
            <a:p>
              <a:pPr algn="ctr"/>
              <a:r>
                <a:rPr lang="en-US" altLang="zh-CN" dirty="0">
                  <a:latin typeface="Microsoft YaHei"/>
                  <a:ea typeface="Microsoft YaHei"/>
                </a:rPr>
                <a:t>1.</a:t>
              </a:r>
              <a:r>
                <a:rPr lang="zh-CN" altLang="en-US" dirty="0">
                  <a:latin typeface="Microsoft YaHei"/>
                  <a:ea typeface="Microsoft YaHei"/>
                </a:rPr>
                <a:t>选题综述</a:t>
              </a:r>
              <a:endParaRPr lang="en-US" altLang="zh-CN" sz="1000" dirty="0"/>
            </a:p>
          </p:txBody>
        </p:sp>
        <p:sp>
          <p:nvSpPr>
            <p:cNvPr id="20" name="文本框 19">
              <a:extLst>
                <a:ext uri="{FF2B5EF4-FFF2-40B4-BE49-F238E27FC236}">
                  <a16:creationId xmlns:a16="http://schemas.microsoft.com/office/drawing/2014/main" id="{9C34BE3E-72B3-69FB-F9BB-E8F29D5450B9}"/>
                </a:ext>
              </a:extLst>
            </p:cNvPr>
            <p:cNvSpPr txBox="1"/>
            <p:nvPr/>
          </p:nvSpPr>
          <p:spPr>
            <a:xfrm>
              <a:off x="2349243" y="216544"/>
              <a:ext cx="1457036" cy="369332"/>
            </a:xfrm>
            <a:prstGeom prst="rect">
              <a:avLst/>
            </a:prstGeom>
            <a:noFill/>
          </p:spPr>
          <p:txBody>
            <a:bodyPr wrap="square" rtlCol="0">
              <a:spAutoFit/>
            </a:bodyPr>
            <a:lstStyle/>
            <a:p>
              <a:pPr algn="ctr"/>
              <a:r>
                <a:rPr lang="en-US" altLang="zh-CN" dirty="0">
                  <a:latin typeface="Microsoft YaHei"/>
                  <a:ea typeface="Microsoft YaHei"/>
                </a:rPr>
                <a:t>2.</a:t>
              </a:r>
              <a:r>
                <a:rPr lang="zh-CN" altLang="en-US" dirty="0">
                  <a:latin typeface="Microsoft YaHei"/>
                  <a:ea typeface="Microsoft YaHei"/>
                </a:rPr>
                <a:t>研究内容</a:t>
              </a:r>
              <a:endParaRPr lang="en-US" altLang="zh-CN" sz="1000" dirty="0"/>
            </a:p>
          </p:txBody>
        </p:sp>
        <p:sp>
          <p:nvSpPr>
            <p:cNvPr id="21" name="文本框 20">
              <a:extLst>
                <a:ext uri="{FF2B5EF4-FFF2-40B4-BE49-F238E27FC236}">
                  <a16:creationId xmlns:a16="http://schemas.microsoft.com/office/drawing/2014/main" id="{C40BCAF1-F6FD-309A-5912-FEA0CD2052E6}"/>
                </a:ext>
              </a:extLst>
            </p:cNvPr>
            <p:cNvSpPr txBox="1"/>
            <p:nvPr/>
          </p:nvSpPr>
          <p:spPr>
            <a:xfrm>
              <a:off x="4339422" y="216544"/>
              <a:ext cx="1439334" cy="369332"/>
            </a:xfrm>
            <a:prstGeom prst="rect">
              <a:avLst/>
            </a:prstGeom>
            <a:noFill/>
          </p:spPr>
          <p:txBody>
            <a:bodyPr wrap="square" rtlCol="0">
              <a:spAutoFit/>
            </a:bodyPr>
            <a:lstStyle/>
            <a:p>
              <a:pPr algn="ctr"/>
              <a:r>
                <a:rPr lang="en-US" altLang="zh-CN" b="1" dirty="0">
                  <a:solidFill>
                    <a:srgbClr val="C00000"/>
                  </a:solidFill>
                  <a:latin typeface="Microsoft YaHei"/>
                  <a:ea typeface="Microsoft YaHei"/>
                </a:rPr>
                <a:t>3.</a:t>
              </a:r>
              <a:r>
                <a:rPr lang="zh-CN" altLang="en-US" b="1" dirty="0">
                  <a:solidFill>
                    <a:srgbClr val="C00000"/>
                  </a:solidFill>
                  <a:latin typeface="Microsoft YaHei"/>
                  <a:ea typeface="Microsoft YaHei"/>
                </a:rPr>
                <a:t>研究成果</a:t>
              </a:r>
              <a:endParaRPr lang="en-US" altLang="zh-CN" sz="1000" b="1" dirty="0">
                <a:solidFill>
                  <a:srgbClr val="C00000"/>
                </a:solidFill>
              </a:endParaRPr>
            </a:p>
          </p:txBody>
        </p:sp>
        <p:sp>
          <p:nvSpPr>
            <p:cNvPr id="22" name="文本框 21">
              <a:extLst>
                <a:ext uri="{FF2B5EF4-FFF2-40B4-BE49-F238E27FC236}">
                  <a16:creationId xmlns:a16="http://schemas.microsoft.com/office/drawing/2014/main" id="{97A3828F-4EE2-59E1-90E6-695964ED7DA7}"/>
                </a:ext>
              </a:extLst>
            </p:cNvPr>
            <p:cNvSpPr txBox="1"/>
            <p:nvPr/>
          </p:nvSpPr>
          <p:spPr>
            <a:xfrm>
              <a:off x="6311900" y="216544"/>
              <a:ext cx="2362200" cy="369332"/>
            </a:xfrm>
            <a:prstGeom prst="rect">
              <a:avLst/>
            </a:prstGeom>
            <a:noFill/>
          </p:spPr>
          <p:txBody>
            <a:bodyPr wrap="square" rtlCol="0">
              <a:spAutoFit/>
            </a:bodyPr>
            <a:lstStyle/>
            <a:p>
              <a:pPr algn="ctr"/>
              <a:r>
                <a:rPr lang="en-US" altLang="zh-CN" b="0" dirty="0">
                  <a:latin typeface="Microsoft YaHei"/>
                  <a:ea typeface="Microsoft YaHei"/>
                </a:rPr>
                <a:t>4.</a:t>
              </a:r>
              <a:r>
                <a:rPr lang="zh-CN" altLang="en-US" b="0" dirty="0">
                  <a:latin typeface="Microsoft YaHei"/>
                  <a:ea typeface="Microsoft YaHei"/>
                </a:rPr>
                <a:t>结论、讨论与改进</a:t>
              </a:r>
              <a:endParaRPr lang="en-US" altLang="zh-CN" sz="1000" dirty="0"/>
            </a:p>
          </p:txBody>
        </p:sp>
      </p:grpSp>
      <p:pic>
        <p:nvPicPr>
          <p:cNvPr id="19" name="图片 18">
            <a:extLst>
              <a:ext uri="{FF2B5EF4-FFF2-40B4-BE49-F238E27FC236}">
                <a16:creationId xmlns:a16="http://schemas.microsoft.com/office/drawing/2014/main" id="{97B89395-1BA2-C919-05F4-BA6CDA9D3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900" y="1955800"/>
            <a:ext cx="2209800" cy="2209800"/>
          </a:xfrm>
          <a:prstGeom prst="rect">
            <a:avLst/>
          </a:prstGeom>
        </p:spPr>
      </p:pic>
      <p:pic>
        <p:nvPicPr>
          <p:cNvPr id="23" name="图片 22">
            <a:extLst>
              <a:ext uri="{FF2B5EF4-FFF2-40B4-BE49-F238E27FC236}">
                <a16:creationId xmlns:a16="http://schemas.microsoft.com/office/drawing/2014/main" id="{C58FD737-3873-7528-40C9-9E504B6DD0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700" y="1955800"/>
            <a:ext cx="2209800" cy="2209800"/>
          </a:xfrm>
          <a:prstGeom prst="rect">
            <a:avLst/>
          </a:prstGeom>
        </p:spPr>
      </p:pic>
      <p:pic>
        <p:nvPicPr>
          <p:cNvPr id="24" name="图片 23">
            <a:extLst>
              <a:ext uri="{FF2B5EF4-FFF2-40B4-BE49-F238E27FC236}">
                <a16:creationId xmlns:a16="http://schemas.microsoft.com/office/drawing/2014/main" id="{835A7306-BA46-99C8-0617-AF87450F99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35500" y="1955800"/>
            <a:ext cx="2209800" cy="2209800"/>
          </a:xfrm>
          <a:prstGeom prst="rect">
            <a:avLst/>
          </a:prstGeom>
        </p:spPr>
      </p:pic>
      <p:pic>
        <p:nvPicPr>
          <p:cNvPr id="25" name="图片 24">
            <a:extLst>
              <a:ext uri="{FF2B5EF4-FFF2-40B4-BE49-F238E27FC236}">
                <a16:creationId xmlns:a16="http://schemas.microsoft.com/office/drawing/2014/main" id="{94295DEB-4051-50C2-E016-BE1C9B913E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5300" y="1955800"/>
            <a:ext cx="2209800" cy="2209800"/>
          </a:xfrm>
          <a:prstGeom prst="rect">
            <a:avLst/>
          </a:prstGeom>
        </p:spPr>
      </p:pic>
      <p:pic>
        <p:nvPicPr>
          <p:cNvPr id="27" name="图片 26">
            <a:extLst>
              <a:ext uri="{FF2B5EF4-FFF2-40B4-BE49-F238E27FC236}">
                <a16:creationId xmlns:a16="http://schemas.microsoft.com/office/drawing/2014/main" id="{BF7D60A1-5B7A-830E-DFC6-D8C89DF1BC9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55100" y="1955800"/>
            <a:ext cx="2209800" cy="2209800"/>
          </a:xfrm>
          <a:prstGeom prst="rect">
            <a:avLst/>
          </a:prstGeom>
        </p:spPr>
      </p:pic>
      <p:sp>
        <p:nvSpPr>
          <p:cNvPr id="5" name="文本框 4">
            <a:extLst>
              <a:ext uri="{FF2B5EF4-FFF2-40B4-BE49-F238E27FC236}">
                <a16:creationId xmlns:a16="http://schemas.microsoft.com/office/drawing/2014/main" id="{DD6CAE80-C163-AE62-6EA6-562A694BF12E}"/>
              </a:ext>
            </a:extLst>
          </p:cNvPr>
          <p:cNvSpPr txBox="1"/>
          <p:nvPr/>
        </p:nvSpPr>
        <p:spPr>
          <a:xfrm>
            <a:off x="520700" y="4318000"/>
            <a:ext cx="1600200"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Psi</a:t>
            </a:r>
            <a:r>
              <a:rPr lang="zh-CN" altLang="en-US" dirty="0">
                <a:latin typeface="微软雅黑" panose="020B0503020204020204" pitchFamily="34" charset="-122"/>
                <a:ea typeface="微软雅黑" panose="020B0503020204020204" pitchFamily="34" charset="-122"/>
              </a:rPr>
              <a:t>截断</a:t>
            </a:r>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34AC1106-3036-BA41-4622-291A0C3DB23C}"/>
              </a:ext>
            </a:extLst>
          </p:cNvPr>
          <p:cNvSpPr txBox="1"/>
          <p:nvPr/>
        </p:nvSpPr>
        <p:spPr>
          <a:xfrm>
            <a:off x="2726875" y="4318000"/>
            <a:ext cx="1600200" cy="369332"/>
          </a:xfrm>
          <a:prstGeom prst="rect">
            <a:avLst/>
          </a:prstGeom>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=0.25</a:t>
            </a:r>
            <a:endParaRPr lang="zh-CN" altLang="en-US"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3181269D-FF1D-5F86-A7AE-70838322475D}"/>
              </a:ext>
            </a:extLst>
          </p:cNvPr>
          <p:cNvSpPr txBox="1"/>
          <p:nvPr/>
        </p:nvSpPr>
        <p:spPr>
          <a:xfrm>
            <a:off x="4978400" y="4318000"/>
            <a:ext cx="1600200"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A1A7AD9-8B7E-85A4-27FD-9D484AAD857D}"/>
              </a:ext>
            </a:extLst>
          </p:cNvPr>
          <p:cNvSpPr txBox="1"/>
          <p:nvPr/>
        </p:nvSpPr>
        <p:spPr>
          <a:xfrm>
            <a:off x="7150100" y="4318000"/>
            <a:ext cx="1600200" cy="369332"/>
          </a:xfrm>
          <a:prstGeom prst="rect">
            <a:avLst/>
          </a:prstGeom>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=0.75</a:t>
            </a:r>
            <a:endParaRPr lang="zh-CN" altLang="en-US"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64ECDC5E-E602-C56A-D4BE-A3394EC20E34}"/>
              </a:ext>
            </a:extLst>
          </p:cNvPr>
          <p:cNvSpPr txBox="1"/>
          <p:nvPr/>
        </p:nvSpPr>
        <p:spPr>
          <a:xfrm>
            <a:off x="9359900" y="4318000"/>
            <a:ext cx="1600200" cy="369332"/>
          </a:xfrm>
          <a:prstGeom prst="rect">
            <a:avLst/>
          </a:prstGeom>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cxnSp>
        <p:nvCxnSpPr>
          <p:cNvPr id="8" name="连接符: 肘形 7">
            <a:extLst>
              <a:ext uri="{FF2B5EF4-FFF2-40B4-BE49-F238E27FC236}">
                <a16:creationId xmlns:a16="http://schemas.microsoft.com/office/drawing/2014/main" id="{36BB4989-BDE8-A671-97EC-A620989224B8}"/>
              </a:ext>
            </a:extLst>
          </p:cNvPr>
          <p:cNvCxnSpPr>
            <a:stCxn id="5" idx="2"/>
          </p:cNvCxnSpPr>
          <p:nvPr/>
        </p:nvCxnSpPr>
        <p:spPr>
          <a:xfrm rot="16200000" flipH="1">
            <a:off x="1736246" y="4271885"/>
            <a:ext cx="926068" cy="1756961"/>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D9FCADD7-AD26-7DA5-1846-7040577C8251}"/>
              </a:ext>
            </a:extLst>
          </p:cNvPr>
          <p:cNvSpPr txBox="1"/>
          <p:nvPr/>
        </p:nvSpPr>
        <p:spPr>
          <a:xfrm>
            <a:off x="3079438" y="5290235"/>
            <a:ext cx="4224739"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当</a:t>
            </a:r>
            <a:r>
              <a:rPr lang="en-US" altLang="zh-CN" sz="2000" dirty="0">
                <a:latin typeface="微软雅黑" panose="020B0503020204020204" pitchFamily="34" charset="-122"/>
                <a:ea typeface="微软雅黑" panose="020B0503020204020204" pitchFamily="34" charset="-122"/>
              </a:rPr>
              <a:t>psi</a:t>
            </a:r>
            <a:r>
              <a:rPr lang="zh-CN" altLang="en-US" sz="2000" dirty="0">
                <a:latin typeface="微软雅黑" panose="020B0503020204020204" pitchFamily="34" charset="-122"/>
                <a:ea typeface="微软雅黑" panose="020B0503020204020204" pitchFamily="34" charset="-122"/>
              </a:rPr>
              <a:t>截断</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时，无论随机种子设置为多少，</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其生成图像</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永远为这张图</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61730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522AF29-34EF-BD42-70B6-ED8154775B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900" y="1268397"/>
            <a:ext cx="2975006" cy="2975006"/>
          </a:xfrm>
          <a:prstGeom prst="rect">
            <a:avLst/>
          </a:prstGeom>
        </p:spPr>
      </p:pic>
      <p:pic>
        <p:nvPicPr>
          <p:cNvPr id="4" name="图片 3">
            <a:extLst>
              <a:ext uri="{FF2B5EF4-FFF2-40B4-BE49-F238E27FC236}">
                <a16:creationId xmlns:a16="http://schemas.microsoft.com/office/drawing/2014/main" id="{F08C389E-DC1E-9F0A-94FA-A1E23E8605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9157" y="1263054"/>
            <a:ext cx="2985692" cy="2985692"/>
          </a:xfrm>
          <a:prstGeom prst="rect">
            <a:avLst/>
          </a:prstGeom>
        </p:spPr>
      </p:pic>
      <p:pic>
        <p:nvPicPr>
          <p:cNvPr id="5" name="图片 4">
            <a:extLst>
              <a:ext uri="{FF2B5EF4-FFF2-40B4-BE49-F238E27FC236}">
                <a16:creationId xmlns:a16="http://schemas.microsoft.com/office/drawing/2014/main" id="{0FBAF7F3-CEF5-B99C-D1A3-A27A244479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12100" y="1270000"/>
            <a:ext cx="2971800" cy="2971800"/>
          </a:xfrm>
          <a:prstGeom prst="rect">
            <a:avLst/>
          </a:prstGeom>
        </p:spPr>
      </p:pic>
      <p:sp>
        <p:nvSpPr>
          <p:cNvPr id="7" name="文本框 6">
            <a:extLst>
              <a:ext uri="{FF2B5EF4-FFF2-40B4-BE49-F238E27FC236}">
                <a16:creationId xmlns:a16="http://schemas.microsoft.com/office/drawing/2014/main" id="{DC48D535-52B1-D659-6AB8-17AC655359F6}"/>
              </a:ext>
            </a:extLst>
          </p:cNvPr>
          <p:cNvSpPr txBox="1"/>
          <p:nvPr/>
        </p:nvSpPr>
        <p:spPr>
          <a:xfrm>
            <a:off x="2846403" y="5461000"/>
            <a:ext cx="5791200" cy="461665"/>
          </a:xfrm>
          <a:prstGeom prst="rect">
            <a:avLst/>
          </a:prstGeom>
          <a:noFill/>
        </p:spPr>
        <p:txBody>
          <a:bodyPr wrap="square">
            <a:spAutoFit/>
          </a:bodyPr>
          <a:lstStyle/>
          <a:p>
            <a:pPr algn="ctr"/>
            <a:r>
              <a:rPr lang="en-US" altLang="zh-CN" sz="2400" kern="100" dirty="0">
                <a:effectLst/>
                <a:latin typeface="微软雅黑" panose="020B0503020204020204" pitchFamily="34" charset="-122"/>
                <a:ea typeface="微软雅黑" panose="020B0503020204020204" pitchFamily="34" charset="-122"/>
              </a:rPr>
              <a:t>StyleGAN3</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旋转值顺序图</a:t>
            </a:r>
            <a:endParaRPr lang="zh-CN" altLang="en-US" sz="2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4DC092-80B4-B1C9-1429-5FEFBA97A9D7}"/>
              </a:ext>
            </a:extLst>
          </p:cNvPr>
          <p:cNvSpPr txBox="1"/>
          <p:nvPr/>
        </p:nvSpPr>
        <p:spPr>
          <a:xfrm>
            <a:off x="981106" y="4470400"/>
            <a:ext cx="2206594" cy="369332"/>
          </a:xfrm>
          <a:prstGeom prst="rect">
            <a:avLst/>
          </a:prstGeom>
          <a:noFill/>
        </p:spPr>
        <p:txBody>
          <a:bodyPr wrap="square">
            <a:spAutoFit/>
          </a:bodyPr>
          <a:lstStyle/>
          <a:p>
            <a:pPr algn="ct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旋转</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角</a:t>
            </a:r>
            <a:r>
              <a:rPr lang="en-US" altLang="zh-CN" sz="1800" kern="100" dirty="0">
                <a:effectLst/>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5B48CB1A-B366-BBE2-EAEB-5EC7D5E0B888}"/>
              </a:ext>
            </a:extLst>
          </p:cNvPr>
          <p:cNvSpPr txBox="1"/>
          <p:nvPr/>
        </p:nvSpPr>
        <p:spPr>
          <a:xfrm>
            <a:off x="4638706" y="4512496"/>
            <a:ext cx="2206594" cy="369332"/>
          </a:xfrm>
          <a:prstGeom prst="rect">
            <a:avLst/>
          </a:prstGeom>
          <a:noFill/>
        </p:spPr>
        <p:txBody>
          <a:bodyPr wrap="square">
            <a:spAutoFit/>
          </a:bodyPr>
          <a:lstStyle/>
          <a:p>
            <a:pPr algn="ctr"/>
            <a:r>
              <a:rPr lang="en-US" altLang="zh-CN" sz="1800" kern="100" dirty="0">
                <a:effectLst/>
                <a:latin typeface="微软雅黑" panose="020B0503020204020204" pitchFamily="34" charset="-122"/>
                <a:ea typeface="微软雅黑" panose="020B0503020204020204" pitchFamily="34" charset="-122"/>
              </a:rPr>
              <a:t>=10</a:t>
            </a:r>
            <a:endParaRPr lang="zh-CN" altLang="en-US"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E85B2089-7726-92C6-D6B2-55A4CE1B8AB3}"/>
              </a:ext>
            </a:extLst>
          </p:cNvPr>
          <p:cNvSpPr txBox="1"/>
          <p:nvPr/>
        </p:nvSpPr>
        <p:spPr>
          <a:xfrm>
            <a:off x="8294703" y="4512496"/>
            <a:ext cx="2206594" cy="369332"/>
          </a:xfrm>
          <a:prstGeom prst="rect">
            <a:avLst/>
          </a:prstGeom>
          <a:noFill/>
        </p:spPr>
        <p:txBody>
          <a:bodyPr wrap="square">
            <a:spAutoFit/>
          </a:bodyPr>
          <a:lstStyle/>
          <a:p>
            <a:pPr algn="ctr"/>
            <a:r>
              <a:rPr lang="en-US" altLang="zh-CN" sz="1800" kern="100" dirty="0">
                <a:effectLst/>
                <a:latin typeface="微软雅黑" panose="020B0503020204020204" pitchFamily="34" charset="-122"/>
                <a:ea typeface="微软雅黑" panose="020B0503020204020204" pitchFamily="34" charset="-122"/>
              </a:rPr>
              <a:t>=90</a:t>
            </a:r>
            <a:endParaRPr lang="zh-CN" altLang="en-US" dirty="0">
              <a:latin typeface="微软雅黑" panose="020B0503020204020204" pitchFamily="34" charset="-122"/>
              <a:ea typeface="微软雅黑" panose="020B0503020204020204" pitchFamily="34" charset="-122"/>
            </a:endParaRPr>
          </a:p>
        </p:txBody>
      </p:sp>
      <p:sp>
        <p:nvSpPr>
          <p:cNvPr id="13" name="乘号 12">
            <a:extLst>
              <a:ext uri="{FF2B5EF4-FFF2-40B4-BE49-F238E27FC236}">
                <a16:creationId xmlns:a16="http://schemas.microsoft.com/office/drawing/2014/main" id="{C5E7FA43-A0AB-D2DB-D49A-BC23A4A6E428}"/>
              </a:ext>
            </a:extLst>
          </p:cNvPr>
          <p:cNvSpPr/>
          <p:nvPr/>
        </p:nvSpPr>
        <p:spPr>
          <a:xfrm>
            <a:off x="9972373" y="4155581"/>
            <a:ext cx="1207041" cy="1368301"/>
          </a:xfrm>
          <a:prstGeom prst="mathMultiply">
            <a:avLst>
              <a:gd name="adj1" fmla="val 17617"/>
            </a:avLst>
          </a:prstGeom>
        </p:spPr>
        <p:style>
          <a:lnRef idx="3">
            <a:schemeClr val="lt1"/>
          </a:lnRef>
          <a:fillRef idx="1">
            <a:schemeClr val="accent2"/>
          </a:fillRef>
          <a:effectRef idx="1">
            <a:schemeClr val="accent2"/>
          </a:effectRef>
          <a:fontRef idx="minor">
            <a:schemeClr val="lt1"/>
          </a:fontRef>
        </p:style>
        <p:txBody>
          <a:bodyPr lIns="127000" rIns="127000" rtlCol="0" anchor="ctr"/>
          <a:lstStyle/>
          <a:p>
            <a:pPr algn="l"/>
            <a:endParaRPr lang="zh-CN" altLang="en-US" sz="1100" dirty="0"/>
          </a:p>
        </p:txBody>
      </p:sp>
    </p:spTree>
    <p:extLst>
      <p:ext uri="{BB962C8B-B14F-4D97-AF65-F5344CB8AC3E}">
        <p14:creationId xmlns:p14="http://schemas.microsoft.com/office/powerpoint/2010/main" val="65737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F4AB5DB2-15D8-C9C9-7960-559081DBB2CE}"/>
              </a:ext>
            </a:extLst>
          </p:cNvPr>
          <p:cNvGrpSpPr/>
          <p:nvPr/>
        </p:nvGrpSpPr>
        <p:grpSpPr>
          <a:xfrm>
            <a:off x="0" y="216544"/>
            <a:ext cx="11557000" cy="554693"/>
            <a:chOff x="0" y="216544"/>
            <a:chExt cx="11557000" cy="554693"/>
          </a:xfrm>
        </p:grpSpPr>
        <p:cxnSp>
          <p:nvCxnSpPr>
            <p:cNvPr id="3" name="直接连接符 2">
              <a:extLst>
                <a:ext uri="{FF2B5EF4-FFF2-40B4-BE49-F238E27FC236}">
                  <a16:creationId xmlns:a16="http://schemas.microsoft.com/office/drawing/2014/main" id="{2F7E6DD4-1BAA-C311-FC67-4C3F52B339F9}"/>
                </a:ext>
              </a:extLst>
            </p:cNvPr>
            <p:cNvCxnSpPr/>
            <p:nvPr/>
          </p:nvCxnSpPr>
          <p:spPr>
            <a:xfrm flipH="1">
              <a:off x="0" y="771237"/>
              <a:ext cx="11557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D705C92-E9B1-D34D-001F-EB63CBF0DC73}"/>
                </a:ext>
              </a:extLst>
            </p:cNvPr>
            <p:cNvSpPr txBox="1"/>
            <p:nvPr/>
          </p:nvSpPr>
          <p:spPr>
            <a:xfrm>
              <a:off x="439882" y="216544"/>
              <a:ext cx="1376218" cy="369332"/>
            </a:xfrm>
            <a:prstGeom prst="rect">
              <a:avLst/>
            </a:prstGeom>
            <a:noFill/>
          </p:spPr>
          <p:txBody>
            <a:bodyPr wrap="square" rtlCol="0">
              <a:spAutoFit/>
            </a:bodyPr>
            <a:lstStyle/>
            <a:p>
              <a:pPr algn="ctr"/>
              <a:r>
                <a:rPr lang="en-US" altLang="zh-CN" dirty="0">
                  <a:latin typeface="Microsoft YaHei"/>
                  <a:ea typeface="Microsoft YaHei"/>
                </a:rPr>
                <a:t>1.</a:t>
              </a:r>
              <a:r>
                <a:rPr lang="zh-CN" altLang="en-US" dirty="0">
                  <a:latin typeface="Microsoft YaHei"/>
                  <a:ea typeface="Microsoft YaHei"/>
                </a:rPr>
                <a:t>选题综述</a:t>
              </a:r>
              <a:endParaRPr lang="en-US" altLang="zh-CN" sz="1000" dirty="0"/>
            </a:p>
          </p:txBody>
        </p:sp>
        <p:sp>
          <p:nvSpPr>
            <p:cNvPr id="20" name="文本框 19">
              <a:extLst>
                <a:ext uri="{FF2B5EF4-FFF2-40B4-BE49-F238E27FC236}">
                  <a16:creationId xmlns:a16="http://schemas.microsoft.com/office/drawing/2014/main" id="{9C34BE3E-72B3-69FB-F9BB-E8F29D5450B9}"/>
                </a:ext>
              </a:extLst>
            </p:cNvPr>
            <p:cNvSpPr txBox="1"/>
            <p:nvPr/>
          </p:nvSpPr>
          <p:spPr>
            <a:xfrm>
              <a:off x="2349243" y="216544"/>
              <a:ext cx="1457036" cy="369332"/>
            </a:xfrm>
            <a:prstGeom prst="rect">
              <a:avLst/>
            </a:prstGeom>
            <a:noFill/>
          </p:spPr>
          <p:txBody>
            <a:bodyPr wrap="square" rtlCol="0">
              <a:spAutoFit/>
            </a:bodyPr>
            <a:lstStyle/>
            <a:p>
              <a:pPr algn="ctr"/>
              <a:r>
                <a:rPr lang="en-US" altLang="zh-CN" dirty="0">
                  <a:latin typeface="Microsoft YaHei"/>
                  <a:ea typeface="Microsoft YaHei"/>
                </a:rPr>
                <a:t>2.</a:t>
              </a:r>
              <a:r>
                <a:rPr lang="zh-CN" altLang="en-US" dirty="0">
                  <a:latin typeface="Microsoft YaHei"/>
                  <a:ea typeface="Microsoft YaHei"/>
                </a:rPr>
                <a:t>研究内容</a:t>
              </a:r>
              <a:endParaRPr lang="en-US" altLang="zh-CN" sz="1000" dirty="0"/>
            </a:p>
          </p:txBody>
        </p:sp>
        <p:sp>
          <p:nvSpPr>
            <p:cNvPr id="21" name="文本框 20">
              <a:extLst>
                <a:ext uri="{FF2B5EF4-FFF2-40B4-BE49-F238E27FC236}">
                  <a16:creationId xmlns:a16="http://schemas.microsoft.com/office/drawing/2014/main" id="{C40BCAF1-F6FD-309A-5912-FEA0CD2052E6}"/>
                </a:ext>
              </a:extLst>
            </p:cNvPr>
            <p:cNvSpPr txBox="1"/>
            <p:nvPr/>
          </p:nvSpPr>
          <p:spPr>
            <a:xfrm>
              <a:off x="4339422" y="216544"/>
              <a:ext cx="1439334" cy="369332"/>
            </a:xfrm>
            <a:prstGeom prst="rect">
              <a:avLst/>
            </a:prstGeom>
            <a:noFill/>
          </p:spPr>
          <p:txBody>
            <a:bodyPr wrap="square" rtlCol="0">
              <a:spAutoFit/>
            </a:bodyPr>
            <a:lstStyle/>
            <a:p>
              <a:pPr algn="ctr"/>
              <a:r>
                <a:rPr lang="en-US" altLang="zh-CN" b="1" dirty="0">
                  <a:solidFill>
                    <a:srgbClr val="C00000"/>
                  </a:solidFill>
                  <a:latin typeface="Microsoft YaHei"/>
                  <a:ea typeface="Microsoft YaHei"/>
                </a:rPr>
                <a:t>3.</a:t>
              </a:r>
              <a:r>
                <a:rPr lang="zh-CN" altLang="en-US" b="1" dirty="0">
                  <a:solidFill>
                    <a:srgbClr val="C00000"/>
                  </a:solidFill>
                  <a:latin typeface="Microsoft YaHei"/>
                  <a:ea typeface="Microsoft YaHei"/>
                </a:rPr>
                <a:t>研究成果</a:t>
              </a:r>
              <a:endParaRPr lang="en-US" altLang="zh-CN" sz="1000" b="1" dirty="0">
                <a:solidFill>
                  <a:srgbClr val="C00000"/>
                </a:solidFill>
              </a:endParaRPr>
            </a:p>
          </p:txBody>
        </p:sp>
        <p:sp>
          <p:nvSpPr>
            <p:cNvPr id="22" name="文本框 21">
              <a:extLst>
                <a:ext uri="{FF2B5EF4-FFF2-40B4-BE49-F238E27FC236}">
                  <a16:creationId xmlns:a16="http://schemas.microsoft.com/office/drawing/2014/main" id="{97A3828F-4EE2-59E1-90E6-695964ED7DA7}"/>
                </a:ext>
              </a:extLst>
            </p:cNvPr>
            <p:cNvSpPr txBox="1"/>
            <p:nvPr/>
          </p:nvSpPr>
          <p:spPr>
            <a:xfrm>
              <a:off x="6311900" y="216544"/>
              <a:ext cx="2362200" cy="369332"/>
            </a:xfrm>
            <a:prstGeom prst="rect">
              <a:avLst/>
            </a:prstGeom>
            <a:noFill/>
          </p:spPr>
          <p:txBody>
            <a:bodyPr wrap="square" rtlCol="0">
              <a:spAutoFit/>
            </a:bodyPr>
            <a:lstStyle/>
            <a:p>
              <a:pPr algn="ctr"/>
              <a:r>
                <a:rPr lang="en-US" altLang="zh-CN" b="0" dirty="0">
                  <a:latin typeface="Microsoft YaHei"/>
                  <a:ea typeface="Microsoft YaHei"/>
                </a:rPr>
                <a:t>4.</a:t>
              </a:r>
              <a:r>
                <a:rPr lang="zh-CN" altLang="en-US" b="0" dirty="0">
                  <a:latin typeface="Microsoft YaHei"/>
                  <a:ea typeface="Microsoft YaHei"/>
                </a:rPr>
                <a:t>结论、讨论与改进</a:t>
              </a:r>
              <a:endParaRPr lang="en-US" altLang="zh-CN" sz="1000" dirty="0"/>
            </a:p>
          </p:txBody>
        </p:sp>
      </p:grpSp>
      <p:sp>
        <p:nvSpPr>
          <p:cNvPr id="17" name="Freeform 8">
            <a:extLst>
              <a:ext uri="{FF2B5EF4-FFF2-40B4-BE49-F238E27FC236}">
                <a16:creationId xmlns:a16="http://schemas.microsoft.com/office/drawing/2014/main" id="{34596239-4A67-20FC-8F49-9487609CA3D5}"/>
              </a:ext>
            </a:extLst>
          </p:cNvPr>
          <p:cNvSpPr/>
          <p:nvPr/>
        </p:nvSpPr>
        <p:spPr>
          <a:xfrm>
            <a:off x="0" y="4927600"/>
            <a:ext cx="6578600" cy="1041400"/>
          </a:xfrm>
          <a:custGeom>
            <a:avLst/>
            <a:gdLst/>
            <a:ahLst/>
            <a:cxnLst/>
            <a:rect l="l" t="t" r="r" b="b"/>
            <a:pathLst>
              <a:path w="6578600" h="1041400">
                <a:moveTo>
                  <a:pt x="0" y="0"/>
                </a:moveTo>
                <a:lnTo>
                  <a:pt x="6578600" y="0"/>
                </a:lnTo>
                <a:lnTo>
                  <a:pt x="6578600" y="1041400"/>
                </a:lnTo>
                <a:lnTo>
                  <a:pt x="0" y="1041400"/>
                </a:lnTo>
                <a:close/>
              </a:path>
            </a:pathLst>
          </a:custGeom>
          <a:solidFill>
            <a:srgbClr val="013A8E">
              <a:alpha val="75000"/>
            </a:srgbClr>
          </a:solidFill>
        </p:spPr>
        <p:txBody>
          <a:bodyPr lIns="127000" rIns="127000" rtlCol="0" anchor="ctr"/>
          <a:lstStyle/>
          <a:p>
            <a:r>
              <a:rPr lang="en-US" sz="2800" spc="300" dirty="0">
                <a:solidFill>
                  <a:schemeClr val="bg1"/>
                </a:solidFill>
                <a:latin typeface="微软雅黑" panose="020B0503020204020204" pitchFamily="34" charset="-122"/>
                <a:ea typeface="微软雅黑" panose="020B0503020204020204" pitchFamily="34" charset="-122"/>
              </a:rPr>
              <a:t>    </a:t>
            </a:r>
            <a:r>
              <a:rPr lang="zh-CN" altLang="en-US" sz="2800" spc="300" dirty="0">
                <a:solidFill>
                  <a:schemeClr val="bg1"/>
                </a:solidFill>
                <a:latin typeface="微软雅黑" panose="020B0503020204020204" pitchFamily="34" charset="-122"/>
                <a:ea typeface="微软雅黑" panose="020B0503020204020204" pitchFamily="34" charset="-122"/>
              </a:rPr>
              <a:t>优化方案（针对</a:t>
            </a:r>
            <a:r>
              <a:rPr lang="en-US" altLang="zh-CN" sz="2800" spc="300" dirty="0">
                <a:solidFill>
                  <a:schemeClr val="bg1"/>
                </a:solidFill>
                <a:latin typeface="微软雅黑" panose="020B0503020204020204" pitchFamily="34" charset="-122"/>
                <a:ea typeface="微软雅黑" panose="020B0503020204020204" pitchFamily="34" charset="-122"/>
              </a:rPr>
              <a:t>DCGAN</a:t>
            </a:r>
            <a:r>
              <a:rPr lang="zh-CN" altLang="en-US" sz="2800" spc="300" dirty="0">
                <a:solidFill>
                  <a:schemeClr val="bg1"/>
                </a:solidFill>
                <a:latin typeface="微软雅黑" panose="020B0503020204020204" pitchFamily="34" charset="-122"/>
                <a:ea typeface="微软雅黑" panose="020B0503020204020204" pitchFamily="34" charset="-122"/>
              </a:rPr>
              <a:t>）</a:t>
            </a:r>
            <a:endParaRPr lang="en-US" sz="2800" spc="300" dirty="0">
              <a:solidFill>
                <a:schemeClr val="bg1"/>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7ED27D42-EEF2-C62A-FFD8-3D87142277C8}"/>
              </a:ext>
            </a:extLst>
          </p:cNvPr>
          <p:cNvPicPr>
            <a:picLocks noChangeAspect="1"/>
          </p:cNvPicPr>
          <p:nvPr/>
        </p:nvPicPr>
        <p:blipFill rotWithShape="1">
          <a:blip r:embed="rId3">
            <a:extLst>
              <a:ext uri="{28A0092B-C50C-407E-A947-70E740481C1C}">
                <a14:useLocalDpi xmlns:a14="http://schemas.microsoft.com/office/drawing/2010/main" val="0"/>
              </a:ext>
            </a:extLst>
          </a:blip>
          <a:srcRect l="17336" t="11475" r="21716" b="19963"/>
          <a:stretch/>
        </p:blipFill>
        <p:spPr>
          <a:xfrm>
            <a:off x="1892300" y="1254358"/>
            <a:ext cx="3973956" cy="2514599"/>
          </a:xfrm>
          <a:prstGeom prst="rect">
            <a:avLst/>
          </a:prstGeom>
        </p:spPr>
      </p:pic>
      <p:cxnSp>
        <p:nvCxnSpPr>
          <p:cNvPr id="13" name="直接箭头连接符 12">
            <a:extLst>
              <a:ext uri="{FF2B5EF4-FFF2-40B4-BE49-F238E27FC236}">
                <a16:creationId xmlns:a16="http://schemas.microsoft.com/office/drawing/2014/main" id="{D8CFBF46-C010-101D-3519-D6F829548DDA}"/>
              </a:ext>
            </a:extLst>
          </p:cNvPr>
          <p:cNvCxnSpPr>
            <a:cxnSpLocks/>
          </p:cNvCxnSpPr>
          <p:nvPr/>
        </p:nvCxnSpPr>
        <p:spPr>
          <a:xfrm flipH="1" flipV="1">
            <a:off x="1435100" y="1912636"/>
            <a:ext cx="1295400" cy="53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a16="http://schemas.microsoft.com/office/drawing/2014/main" id="{998E0EF4-72C6-84FA-D15E-74B281DBD986}"/>
              </a:ext>
            </a:extLst>
          </p:cNvPr>
          <p:cNvSpPr txBox="1"/>
          <p:nvPr/>
        </p:nvSpPr>
        <p:spPr>
          <a:xfrm>
            <a:off x="439882" y="1450971"/>
            <a:ext cx="1143000" cy="1200329"/>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自然痕迹</a:t>
            </a:r>
            <a:endParaRPr lang="en-US" altLang="zh-CN" b="1" dirty="0">
              <a:latin typeface="微软雅黑" panose="020B0503020204020204" pitchFamily="34" charset="-122"/>
              <a:ea typeface="微软雅黑" panose="020B0503020204020204" pitchFamily="34" charset="-122"/>
            </a:endParaRPr>
          </a:p>
          <a:p>
            <a:pPr algn="ctr"/>
            <a:r>
              <a:rPr lang="zh-CN" altLang="en-US" b="1" dirty="0">
                <a:solidFill>
                  <a:srgbClr val="C00000"/>
                </a:solidFill>
                <a:latin typeface="微软雅黑" panose="020B0503020204020204" pitchFamily="34" charset="-122"/>
                <a:ea typeface="微软雅黑" panose="020B0503020204020204" pitchFamily="34" charset="-122"/>
              </a:rPr>
              <a:t>连续的</a:t>
            </a:r>
            <a:endParaRPr lang="en-US" altLang="zh-CN" b="1" dirty="0">
              <a:solidFill>
                <a:srgbClr val="C00000"/>
              </a:solidFill>
              <a:latin typeface="微软雅黑" panose="020B0503020204020204" pitchFamily="34" charset="-122"/>
              <a:ea typeface="微软雅黑" panose="020B0503020204020204" pitchFamily="34" charset="-122"/>
            </a:endParaRPr>
          </a:p>
          <a:p>
            <a:pPr algn="ctr"/>
            <a:r>
              <a:rPr lang="zh-CN" altLang="en-US" b="1" dirty="0">
                <a:solidFill>
                  <a:srgbClr val="C00000"/>
                </a:solidFill>
                <a:latin typeface="微软雅黑" panose="020B0503020204020204" pitchFamily="34" charset="-122"/>
                <a:ea typeface="微软雅黑" panose="020B0503020204020204" pitchFamily="34" charset="-122"/>
              </a:rPr>
              <a:t>模糊的</a:t>
            </a:r>
            <a:endParaRPr lang="en-US" altLang="zh-CN" b="1" dirty="0">
              <a:solidFill>
                <a:srgbClr val="C00000"/>
              </a:solidFill>
              <a:latin typeface="微软雅黑" panose="020B0503020204020204" pitchFamily="34" charset="-122"/>
              <a:ea typeface="微软雅黑" panose="020B0503020204020204" pitchFamily="34" charset="-122"/>
            </a:endParaRPr>
          </a:p>
          <a:p>
            <a:pPr algn="ctr"/>
            <a:r>
              <a:rPr lang="zh-CN" altLang="en-US" b="1" dirty="0">
                <a:solidFill>
                  <a:srgbClr val="C00000"/>
                </a:solidFill>
                <a:latin typeface="微软雅黑" panose="020B0503020204020204" pitchFamily="34" charset="-122"/>
                <a:ea typeface="微软雅黑" panose="020B0503020204020204" pitchFamily="34" charset="-122"/>
              </a:rPr>
              <a:t>可变的</a:t>
            </a:r>
          </a:p>
        </p:txBody>
      </p:sp>
      <p:pic>
        <p:nvPicPr>
          <p:cNvPr id="25" name="图片 24">
            <a:extLst>
              <a:ext uri="{FF2B5EF4-FFF2-40B4-BE49-F238E27FC236}">
                <a16:creationId xmlns:a16="http://schemas.microsoft.com/office/drawing/2014/main" id="{4D522605-AE83-B082-DA6A-654B705EF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21500" y="1406757"/>
            <a:ext cx="2209800" cy="2209800"/>
          </a:xfrm>
          <a:prstGeom prst="rect">
            <a:avLst/>
          </a:prstGeom>
        </p:spPr>
      </p:pic>
      <p:cxnSp>
        <p:nvCxnSpPr>
          <p:cNvPr id="29" name="直接箭头连接符 28">
            <a:extLst>
              <a:ext uri="{FF2B5EF4-FFF2-40B4-BE49-F238E27FC236}">
                <a16:creationId xmlns:a16="http://schemas.microsoft.com/office/drawing/2014/main" id="{5A4DBDAD-A2F6-EEE7-8A27-3CEC228B2AFE}"/>
              </a:ext>
            </a:extLst>
          </p:cNvPr>
          <p:cNvCxnSpPr>
            <a:cxnSpLocks/>
          </p:cNvCxnSpPr>
          <p:nvPr/>
        </p:nvCxnSpPr>
        <p:spPr>
          <a:xfrm flipV="1">
            <a:off x="8750300" y="1901151"/>
            <a:ext cx="990600" cy="69491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文本框 30">
            <a:extLst>
              <a:ext uri="{FF2B5EF4-FFF2-40B4-BE49-F238E27FC236}">
                <a16:creationId xmlns:a16="http://schemas.microsoft.com/office/drawing/2014/main" id="{27D1E034-CB44-6AC6-C9DD-A88CC2C2BC90}"/>
              </a:ext>
            </a:extLst>
          </p:cNvPr>
          <p:cNvSpPr txBox="1"/>
          <p:nvPr/>
        </p:nvSpPr>
        <p:spPr>
          <a:xfrm>
            <a:off x="9740900" y="1300986"/>
            <a:ext cx="1143000" cy="1200329"/>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人工痕迹</a:t>
            </a:r>
            <a:endParaRPr lang="en-US" altLang="zh-CN" b="1" dirty="0">
              <a:latin typeface="微软雅黑" panose="020B0503020204020204" pitchFamily="34" charset="-122"/>
              <a:ea typeface="微软雅黑" panose="020B0503020204020204" pitchFamily="34" charset="-122"/>
            </a:endParaRPr>
          </a:p>
          <a:p>
            <a:pPr algn="ctr"/>
            <a:r>
              <a:rPr lang="zh-CN" altLang="en-US" b="1" dirty="0">
                <a:solidFill>
                  <a:srgbClr val="C00000"/>
                </a:solidFill>
                <a:latin typeface="微软雅黑" panose="020B0503020204020204" pitchFamily="34" charset="-122"/>
                <a:ea typeface="微软雅黑" panose="020B0503020204020204" pitchFamily="34" charset="-122"/>
              </a:rPr>
              <a:t>细节的</a:t>
            </a:r>
            <a:endParaRPr lang="en-US" altLang="zh-CN" b="1" dirty="0">
              <a:solidFill>
                <a:srgbClr val="C00000"/>
              </a:solidFill>
              <a:latin typeface="微软雅黑" panose="020B0503020204020204" pitchFamily="34" charset="-122"/>
              <a:ea typeface="微软雅黑" panose="020B0503020204020204" pitchFamily="34" charset="-122"/>
            </a:endParaRPr>
          </a:p>
          <a:p>
            <a:pPr algn="ctr"/>
            <a:r>
              <a:rPr lang="zh-CN" altLang="en-US" b="1" dirty="0">
                <a:solidFill>
                  <a:srgbClr val="C00000"/>
                </a:solidFill>
                <a:latin typeface="微软雅黑" panose="020B0503020204020204" pitchFamily="34" charset="-122"/>
                <a:ea typeface="微软雅黑" panose="020B0503020204020204" pitchFamily="34" charset="-122"/>
              </a:rPr>
              <a:t>精确的</a:t>
            </a:r>
            <a:endParaRPr lang="en-US" altLang="zh-CN" b="1" dirty="0">
              <a:solidFill>
                <a:srgbClr val="C00000"/>
              </a:solidFill>
              <a:latin typeface="微软雅黑" panose="020B0503020204020204" pitchFamily="34" charset="-122"/>
              <a:ea typeface="微软雅黑" panose="020B0503020204020204" pitchFamily="34" charset="-122"/>
            </a:endParaRPr>
          </a:p>
          <a:p>
            <a:pPr algn="ctr"/>
            <a:r>
              <a:rPr lang="zh-CN" altLang="en-US" b="1" dirty="0">
                <a:solidFill>
                  <a:srgbClr val="C00000"/>
                </a:solidFill>
                <a:latin typeface="微软雅黑" panose="020B0503020204020204" pitchFamily="34" charset="-122"/>
                <a:ea typeface="微软雅黑" panose="020B0503020204020204" pitchFamily="34" charset="-122"/>
              </a:rPr>
              <a:t>固定的</a:t>
            </a:r>
          </a:p>
        </p:txBody>
      </p:sp>
      <p:sp>
        <p:nvSpPr>
          <p:cNvPr id="33" name="文本框 32">
            <a:extLst>
              <a:ext uri="{FF2B5EF4-FFF2-40B4-BE49-F238E27FC236}">
                <a16:creationId xmlns:a16="http://schemas.microsoft.com/office/drawing/2014/main" id="{FAEE8BCF-B3F5-EF14-BC38-241417D8AC7C}"/>
              </a:ext>
            </a:extLst>
          </p:cNvPr>
          <p:cNvSpPr txBox="1"/>
          <p:nvPr/>
        </p:nvSpPr>
        <p:spPr>
          <a:xfrm>
            <a:off x="7378700" y="4327435"/>
            <a:ext cx="3733800" cy="1323439"/>
          </a:xfrm>
          <a:prstGeom prst="rect">
            <a:avLst/>
          </a:prstGeom>
          <a:noFill/>
        </p:spPr>
        <p:txBody>
          <a:bodyPr wrap="square">
            <a:spAutoFit/>
          </a:bodyPr>
          <a:lstStyle/>
          <a:p>
            <a:r>
              <a:rPr lang="zh-CN" altLang="en-US" sz="2000" kern="100" dirty="0">
                <a:effectLst/>
                <a:latin typeface="微软雅黑" panose="020B0503020204020204" pitchFamily="34" charset="-122"/>
                <a:ea typeface="微软雅黑" panose="020B0503020204020204" pitchFamily="34" charset="-122"/>
              </a:rPr>
              <a:t>影响“人工痕迹”重要的三点：</a:t>
            </a:r>
            <a:endParaRPr lang="en-US" altLang="zh-CN" sz="2000" kern="100" dirty="0">
              <a:effectLst/>
              <a:latin typeface="微软雅黑" panose="020B0503020204020204" pitchFamily="34" charset="-122"/>
              <a:ea typeface="微软雅黑" panose="020B0503020204020204" pitchFamily="34" charset="-122"/>
            </a:endParaRPr>
          </a:p>
          <a:p>
            <a:r>
              <a:rPr lang="en-US" altLang="zh-CN" sz="2000" kern="100" dirty="0">
                <a:effectLst/>
                <a:latin typeface="微软雅黑" panose="020B0503020204020204" pitchFamily="34" charset="-122"/>
                <a:ea typeface="微软雅黑" panose="020B0503020204020204" pitchFamily="34" charset="-122"/>
              </a:rPr>
              <a:t>1.</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人脸和背景的分界；</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2000" kern="100" dirty="0">
                <a:latin typeface="微软雅黑" panose="020B0503020204020204" pitchFamily="34" charset="-122"/>
                <a:ea typeface="微软雅黑" panose="020B0503020204020204" pitchFamily="34" charset="-122"/>
              </a:rPr>
              <a:t>2</a:t>
            </a:r>
            <a:r>
              <a:rPr lang="en-US" altLang="zh-CN" sz="2000" kern="100" dirty="0">
                <a:effectLst/>
                <a:latin typeface="微软雅黑" panose="020B0503020204020204" pitchFamily="34" charset="-122"/>
                <a:ea typeface="微软雅黑" panose="020B0503020204020204" pitchFamily="34" charset="-122"/>
              </a:rPr>
              <a:t>.</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图像整体的清晰程度</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2000" kern="100" dirty="0">
                <a:latin typeface="微软雅黑" panose="020B0503020204020204" pitchFamily="34" charset="-122"/>
                <a:ea typeface="微软雅黑" panose="020B0503020204020204" pitchFamily="34" charset="-122"/>
              </a:rPr>
              <a:t>3</a:t>
            </a:r>
            <a:r>
              <a:rPr lang="en-US" altLang="zh-CN" sz="2000" kern="100" dirty="0">
                <a:effectLst/>
                <a:latin typeface="微软雅黑" panose="020B0503020204020204" pitchFamily="34" charset="-122"/>
                <a:ea typeface="微软雅黑" panose="020B0503020204020204" pitchFamily="34" charset="-122"/>
              </a:rPr>
              <a:t>.</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五官及五官的相对位置</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9100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F4AB5DB2-15D8-C9C9-7960-559081DBB2CE}"/>
              </a:ext>
            </a:extLst>
          </p:cNvPr>
          <p:cNvGrpSpPr/>
          <p:nvPr/>
        </p:nvGrpSpPr>
        <p:grpSpPr>
          <a:xfrm>
            <a:off x="0" y="216544"/>
            <a:ext cx="11557000" cy="554693"/>
            <a:chOff x="0" y="216544"/>
            <a:chExt cx="11557000" cy="554693"/>
          </a:xfrm>
        </p:grpSpPr>
        <p:cxnSp>
          <p:nvCxnSpPr>
            <p:cNvPr id="3" name="直接连接符 2">
              <a:extLst>
                <a:ext uri="{FF2B5EF4-FFF2-40B4-BE49-F238E27FC236}">
                  <a16:creationId xmlns:a16="http://schemas.microsoft.com/office/drawing/2014/main" id="{2F7E6DD4-1BAA-C311-FC67-4C3F52B339F9}"/>
                </a:ext>
              </a:extLst>
            </p:cNvPr>
            <p:cNvCxnSpPr/>
            <p:nvPr/>
          </p:nvCxnSpPr>
          <p:spPr>
            <a:xfrm flipH="1">
              <a:off x="0" y="771237"/>
              <a:ext cx="11557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D705C92-E9B1-D34D-001F-EB63CBF0DC73}"/>
                </a:ext>
              </a:extLst>
            </p:cNvPr>
            <p:cNvSpPr txBox="1"/>
            <p:nvPr/>
          </p:nvSpPr>
          <p:spPr>
            <a:xfrm>
              <a:off x="439882" y="216544"/>
              <a:ext cx="1376218" cy="369332"/>
            </a:xfrm>
            <a:prstGeom prst="rect">
              <a:avLst/>
            </a:prstGeom>
            <a:noFill/>
          </p:spPr>
          <p:txBody>
            <a:bodyPr wrap="square" rtlCol="0">
              <a:spAutoFit/>
            </a:bodyPr>
            <a:lstStyle/>
            <a:p>
              <a:pPr algn="ctr"/>
              <a:r>
                <a:rPr lang="en-US" altLang="zh-CN" dirty="0">
                  <a:latin typeface="Microsoft YaHei"/>
                  <a:ea typeface="Microsoft YaHei"/>
                </a:rPr>
                <a:t>1.</a:t>
              </a:r>
              <a:r>
                <a:rPr lang="zh-CN" altLang="en-US" dirty="0">
                  <a:latin typeface="Microsoft YaHei"/>
                  <a:ea typeface="Microsoft YaHei"/>
                </a:rPr>
                <a:t>选题综述</a:t>
              </a:r>
              <a:endParaRPr lang="en-US" altLang="zh-CN" sz="1000" dirty="0"/>
            </a:p>
          </p:txBody>
        </p:sp>
        <p:sp>
          <p:nvSpPr>
            <p:cNvPr id="20" name="文本框 19">
              <a:extLst>
                <a:ext uri="{FF2B5EF4-FFF2-40B4-BE49-F238E27FC236}">
                  <a16:creationId xmlns:a16="http://schemas.microsoft.com/office/drawing/2014/main" id="{9C34BE3E-72B3-69FB-F9BB-E8F29D5450B9}"/>
                </a:ext>
              </a:extLst>
            </p:cNvPr>
            <p:cNvSpPr txBox="1"/>
            <p:nvPr/>
          </p:nvSpPr>
          <p:spPr>
            <a:xfrm>
              <a:off x="2349243" y="216544"/>
              <a:ext cx="1457036" cy="369332"/>
            </a:xfrm>
            <a:prstGeom prst="rect">
              <a:avLst/>
            </a:prstGeom>
            <a:noFill/>
          </p:spPr>
          <p:txBody>
            <a:bodyPr wrap="square" rtlCol="0">
              <a:spAutoFit/>
            </a:bodyPr>
            <a:lstStyle/>
            <a:p>
              <a:pPr algn="ctr"/>
              <a:r>
                <a:rPr lang="en-US" altLang="zh-CN" dirty="0">
                  <a:latin typeface="Microsoft YaHei"/>
                  <a:ea typeface="Microsoft YaHei"/>
                </a:rPr>
                <a:t>2.</a:t>
              </a:r>
              <a:r>
                <a:rPr lang="zh-CN" altLang="en-US" dirty="0">
                  <a:latin typeface="Microsoft YaHei"/>
                  <a:ea typeface="Microsoft YaHei"/>
                </a:rPr>
                <a:t>研究内容</a:t>
              </a:r>
              <a:endParaRPr lang="en-US" altLang="zh-CN" sz="1000" dirty="0"/>
            </a:p>
          </p:txBody>
        </p:sp>
        <p:sp>
          <p:nvSpPr>
            <p:cNvPr id="21" name="文本框 20">
              <a:extLst>
                <a:ext uri="{FF2B5EF4-FFF2-40B4-BE49-F238E27FC236}">
                  <a16:creationId xmlns:a16="http://schemas.microsoft.com/office/drawing/2014/main" id="{C40BCAF1-F6FD-309A-5912-FEA0CD2052E6}"/>
                </a:ext>
              </a:extLst>
            </p:cNvPr>
            <p:cNvSpPr txBox="1"/>
            <p:nvPr/>
          </p:nvSpPr>
          <p:spPr>
            <a:xfrm>
              <a:off x="4339422" y="216544"/>
              <a:ext cx="1439334" cy="369332"/>
            </a:xfrm>
            <a:prstGeom prst="rect">
              <a:avLst/>
            </a:prstGeom>
            <a:noFill/>
          </p:spPr>
          <p:txBody>
            <a:bodyPr wrap="square" rtlCol="0">
              <a:spAutoFit/>
            </a:bodyPr>
            <a:lstStyle/>
            <a:p>
              <a:pPr algn="ctr"/>
              <a:r>
                <a:rPr lang="en-US" altLang="zh-CN" b="1" dirty="0">
                  <a:solidFill>
                    <a:srgbClr val="C00000"/>
                  </a:solidFill>
                  <a:latin typeface="Microsoft YaHei"/>
                  <a:ea typeface="Microsoft YaHei"/>
                </a:rPr>
                <a:t>3.</a:t>
              </a:r>
              <a:r>
                <a:rPr lang="zh-CN" altLang="en-US" b="1" dirty="0">
                  <a:solidFill>
                    <a:srgbClr val="C00000"/>
                  </a:solidFill>
                  <a:latin typeface="Microsoft YaHei"/>
                  <a:ea typeface="Microsoft YaHei"/>
                </a:rPr>
                <a:t>研究成果</a:t>
              </a:r>
              <a:endParaRPr lang="en-US" altLang="zh-CN" sz="1000" b="1" dirty="0">
                <a:solidFill>
                  <a:srgbClr val="C00000"/>
                </a:solidFill>
              </a:endParaRPr>
            </a:p>
          </p:txBody>
        </p:sp>
        <p:sp>
          <p:nvSpPr>
            <p:cNvPr id="22" name="文本框 21">
              <a:extLst>
                <a:ext uri="{FF2B5EF4-FFF2-40B4-BE49-F238E27FC236}">
                  <a16:creationId xmlns:a16="http://schemas.microsoft.com/office/drawing/2014/main" id="{97A3828F-4EE2-59E1-90E6-695964ED7DA7}"/>
                </a:ext>
              </a:extLst>
            </p:cNvPr>
            <p:cNvSpPr txBox="1"/>
            <p:nvPr/>
          </p:nvSpPr>
          <p:spPr>
            <a:xfrm>
              <a:off x="6311900" y="216544"/>
              <a:ext cx="2362200" cy="369332"/>
            </a:xfrm>
            <a:prstGeom prst="rect">
              <a:avLst/>
            </a:prstGeom>
            <a:noFill/>
          </p:spPr>
          <p:txBody>
            <a:bodyPr wrap="square" rtlCol="0">
              <a:spAutoFit/>
            </a:bodyPr>
            <a:lstStyle/>
            <a:p>
              <a:pPr algn="ctr"/>
              <a:r>
                <a:rPr lang="en-US" altLang="zh-CN" b="0" dirty="0">
                  <a:latin typeface="Microsoft YaHei"/>
                  <a:ea typeface="Microsoft YaHei"/>
                </a:rPr>
                <a:t>4.</a:t>
              </a:r>
              <a:r>
                <a:rPr lang="zh-CN" altLang="en-US" b="0" dirty="0">
                  <a:latin typeface="Microsoft YaHei"/>
                  <a:ea typeface="Microsoft YaHei"/>
                </a:rPr>
                <a:t>结论、讨论与改进</a:t>
              </a:r>
              <a:endParaRPr lang="en-US" altLang="zh-CN" sz="1000" dirty="0"/>
            </a:p>
          </p:txBody>
        </p:sp>
      </p:grpSp>
      <p:pic>
        <p:nvPicPr>
          <p:cNvPr id="18" name="图片 17">
            <a:extLst>
              <a:ext uri="{FF2B5EF4-FFF2-40B4-BE49-F238E27FC236}">
                <a16:creationId xmlns:a16="http://schemas.microsoft.com/office/drawing/2014/main" id="{3FA0AC73-6B10-6E77-45E5-208421FD20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9658"/>
          <a:stretch/>
        </p:blipFill>
        <p:spPr bwMode="auto">
          <a:xfrm>
            <a:off x="465029" y="1795895"/>
            <a:ext cx="3923988" cy="3287868"/>
          </a:xfrm>
          <a:prstGeom prst="rect">
            <a:avLst/>
          </a:prstGeom>
          <a:ln>
            <a:noFill/>
          </a:ln>
          <a:extLst>
            <a:ext uri="{53640926-AAD7-44D8-BBD7-CCE9431645EC}">
              <a14:shadowObscured xmlns:a14="http://schemas.microsoft.com/office/drawing/2010/main"/>
            </a:ext>
          </a:extLst>
        </p:spPr>
      </p:pic>
      <p:pic>
        <p:nvPicPr>
          <p:cNvPr id="19" name="图片 18">
            <a:extLst>
              <a:ext uri="{FF2B5EF4-FFF2-40B4-BE49-F238E27FC236}">
                <a16:creationId xmlns:a16="http://schemas.microsoft.com/office/drawing/2014/main" id="{2DB679B2-CC19-26B0-4749-0371FB86CB5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50342"/>
          <a:stretch/>
        </p:blipFill>
        <p:spPr bwMode="auto">
          <a:xfrm>
            <a:off x="6068679" y="1799659"/>
            <a:ext cx="3851528" cy="3280340"/>
          </a:xfrm>
          <a:prstGeom prst="rect">
            <a:avLst/>
          </a:prstGeom>
          <a:ln>
            <a:noFill/>
          </a:ln>
          <a:extLst>
            <a:ext uri="{53640926-AAD7-44D8-BBD7-CCE9431645EC}">
              <a14:shadowObscured xmlns:a14="http://schemas.microsoft.com/office/drawing/2010/main"/>
            </a:ext>
          </a:extLst>
        </p:spPr>
      </p:pic>
      <p:sp>
        <p:nvSpPr>
          <p:cNvPr id="2" name="文本框 1">
            <a:extLst>
              <a:ext uri="{FF2B5EF4-FFF2-40B4-BE49-F238E27FC236}">
                <a16:creationId xmlns:a16="http://schemas.microsoft.com/office/drawing/2014/main" id="{380A50C1-CEF9-7C8A-B253-C478E52C97CF}"/>
              </a:ext>
            </a:extLst>
          </p:cNvPr>
          <p:cNvSpPr txBox="1"/>
          <p:nvPr/>
        </p:nvSpPr>
        <p:spPr>
          <a:xfrm>
            <a:off x="4365303" y="2839665"/>
            <a:ext cx="1730282"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原始数据集：</a:t>
            </a:r>
            <a:endParaRPr lang="en-US" altLang="zh-CN" sz="1600"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大小不一</a:t>
            </a:r>
            <a:endParaRPr lang="en-US" altLang="zh-CN"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尺寸较小</a:t>
            </a:r>
            <a:endParaRPr lang="en-US" altLang="zh-CN"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像素感严重</a:t>
            </a:r>
          </a:p>
        </p:txBody>
      </p:sp>
      <p:sp>
        <p:nvSpPr>
          <p:cNvPr id="24" name="文本框 23">
            <a:extLst>
              <a:ext uri="{FF2B5EF4-FFF2-40B4-BE49-F238E27FC236}">
                <a16:creationId xmlns:a16="http://schemas.microsoft.com/office/drawing/2014/main" id="{98A7C295-3C24-4D4F-DD09-2B2983E20709}"/>
              </a:ext>
            </a:extLst>
          </p:cNvPr>
          <p:cNvSpPr txBox="1"/>
          <p:nvPr/>
        </p:nvSpPr>
        <p:spPr>
          <a:xfrm>
            <a:off x="9893300" y="2839665"/>
            <a:ext cx="1748244"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更新后数据集：</a:t>
            </a:r>
            <a:endParaRPr lang="en-US" altLang="zh-CN" sz="1600"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大小一致</a:t>
            </a:r>
            <a:endParaRPr lang="en-US" altLang="zh-CN"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尺寸较大</a:t>
            </a:r>
            <a:endParaRPr lang="en-US" altLang="zh-CN"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纯白背景</a:t>
            </a:r>
            <a:endParaRPr lang="en-US" altLang="zh-CN" sz="1600" b="1"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0181B2E8-0AB2-B7E1-9447-5A3A9452DC52}"/>
              </a:ext>
            </a:extLst>
          </p:cNvPr>
          <p:cNvSpPr txBox="1"/>
          <p:nvPr/>
        </p:nvSpPr>
        <p:spPr>
          <a:xfrm>
            <a:off x="596900" y="1117600"/>
            <a:ext cx="3429000" cy="369332"/>
          </a:xfrm>
          <a:prstGeom prst="rect">
            <a:avLst/>
          </a:prstGeom>
          <a:noFill/>
        </p:spPr>
        <p:txBody>
          <a:bodyPr wrap="square">
            <a:spAutoFit/>
          </a:bodyPr>
          <a:lstStyle/>
          <a:p>
            <a:pPr algn="ctr"/>
            <a:r>
              <a:rPr lang="en-US" alt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1800" b="1" kern="100" dirty="0">
                <a:effectLst/>
                <a:latin typeface="微软雅黑" panose="020B0503020204020204" pitchFamily="34" charset="-122"/>
                <a:ea typeface="微软雅黑" panose="020B0503020204020204" pitchFamily="34" charset="-122"/>
                <a:cs typeface="Times New Roman" panose="02020603050405020304" pitchFamily="18" charset="0"/>
              </a:rPr>
              <a:t>更</a:t>
            </a:r>
            <a:r>
              <a:rPr lang="zh-CN" alt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纯净的数据集和数据清洗</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8066507"/>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F4AB5DB2-15D8-C9C9-7960-559081DBB2CE}"/>
              </a:ext>
            </a:extLst>
          </p:cNvPr>
          <p:cNvGrpSpPr/>
          <p:nvPr/>
        </p:nvGrpSpPr>
        <p:grpSpPr>
          <a:xfrm>
            <a:off x="0" y="216544"/>
            <a:ext cx="11557000" cy="554693"/>
            <a:chOff x="0" y="216544"/>
            <a:chExt cx="11557000" cy="554693"/>
          </a:xfrm>
        </p:grpSpPr>
        <p:cxnSp>
          <p:nvCxnSpPr>
            <p:cNvPr id="3" name="直接连接符 2">
              <a:extLst>
                <a:ext uri="{FF2B5EF4-FFF2-40B4-BE49-F238E27FC236}">
                  <a16:creationId xmlns:a16="http://schemas.microsoft.com/office/drawing/2014/main" id="{2F7E6DD4-1BAA-C311-FC67-4C3F52B339F9}"/>
                </a:ext>
              </a:extLst>
            </p:cNvPr>
            <p:cNvCxnSpPr/>
            <p:nvPr/>
          </p:nvCxnSpPr>
          <p:spPr>
            <a:xfrm flipH="1">
              <a:off x="0" y="771237"/>
              <a:ext cx="11557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D705C92-E9B1-D34D-001F-EB63CBF0DC73}"/>
                </a:ext>
              </a:extLst>
            </p:cNvPr>
            <p:cNvSpPr txBox="1"/>
            <p:nvPr/>
          </p:nvSpPr>
          <p:spPr>
            <a:xfrm>
              <a:off x="439882" y="216544"/>
              <a:ext cx="1376218" cy="369332"/>
            </a:xfrm>
            <a:prstGeom prst="rect">
              <a:avLst/>
            </a:prstGeom>
            <a:noFill/>
          </p:spPr>
          <p:txBody>
            <a:bodyPr wrap="square" rtlCol="0">
              <a:spAutoFit/>
            </a:bodyPr>
            <a:lstStyle/>
            <a:p>
              <a:pPr algn="ctr"/>
              <a:r>
                <a:rPr lang="en-US" altLang="zh-CN" dirty="0">
                  <a:latin typeface="Microsoft YaHei"/>
                  <a:ea typeface="Microsoft YaHei"/>
                </a:rPr>
                <a:t>1.</a:t>
              </a:r>
              <a:r>
                <a:rPr lang="zh-CN" altLang="en-US" dirty="0">
                  <a:latin typeface="Microsoft YaHei"/>
                  <a:ea typeface="Microsoft YaHei"/>
                </a:rPr>
                <a:t>选题综述</a:t>
              </a:r>
              <a:endParaRPr lang="en-US" altLang="zh-CN" sz="1000" dirty="0"/>
            </a:p>
          </p:txBody>
        </p:sp>
        <p:sp>
          <p:nvSpPr>
            <p:cNvPr id="20" name="文本框 19">
              <a:extLst>
                <a:ext uri="{FF2B5EF4-FFF2-40B4-BE49-F238E27FC236}">
                  <a16:creationId xmlns:a16="http://schemas.microsoft.com/office/drawing/2014/main" id="{9C34BE3E-72B3-69FB-F9BB-E8F29D5450B9}"/>
                </a:ext>
              </a:extLst>
            </p:cNvPr>
            <p:cNvSpPr txBox="1"/>
            <p:nvPr/>
          </p:nvSpPr>
          <p:spPr>
            <a:xfrm>
              <a:off x="2349243" y="216544"/>
              <a:ext cx="1457036" cy="369332"/>
            </a:xfrm>
            <a:prstGeom prst="rect">
              <a:avLst/>
            </a:prstGeom>
            <a:noFill/>
          </p:spPr>
          <p:txBody>
            <a:bodyPr wrap="square" rtlCol="0">
              <a:spAutoFit/>
            </a:bodyPr>
            <a:lstStyle/>
            <a:p>
              <a:pPr algn="ctr"/>
              <a:r>
                <a:rPr lang="en-US" altLang="zh-CN" dirty="0">
                  <a:latin typeface="Microsoft YaHei"/>
                  <a:ea typeface="Microsoft YaHei"/>
                </a:rPr>
                <a:t>2.</a:t>
              </a:r>
              <a:r>
                <a:rPr lang="zh-CN" altLang="en-US" dirty="0">
                  <a:latin typeface="Microsoft YaHei"/>
                  <a:ea typeface="Microsoft YaHei"/>
                </a:rPr>
                <a:t>研究内容</a:t>
              </a:r>
              <a:endParaRPr lang="en-US" altLang="zh-CN" sz="1000" dirty="0"/>
            </a:p>
          </p:txBody>
        </p:sp>
        <p:sp>
          <p:nvSpPr>
            <p:cNvPr id="21" name="文本框 20">
              <a:extLst>
                <a:ext uri="{FF2B5EF4-FFF2-40B4-BE49-F238E27FC236}">
                  <a16:creationId xmlns:a16="http://schemas.microsoft.com/office/drawing/2014/main" id="{C40BCAF1-F6FD-309A-5912-FEA0CD2052E6}"/>
                </a:ext>
              </a:extLst>
            </p:cNvPr>
            <p:cNvSpPr txBox="1"/>
            <p:nvPr/>
          </p:nvSpPr>
          <p:spPr>
            <a:xfrm>
              <a:off x="4339422" y="216544"/>
              <a:ext cx="1439334" cy="369332"/>
            </a:xfrm>
            <a:prstGeom prst="rect">
              <a:avLst/>
            </a:prstGeom>
            <a:noFill/>
          </p:spPr>
          <p:txBody>
            <a:bodyPr wrap="square" rtlCol="0">
              <a:spAutoFit/>
            </a:bodyPr>
            <a:lstStyle/>
            <a:p>
              <a:pPr algn="ctr"/>
              <a:r>
                <a:rPr lang="en-US" altLang="zh-CN" b="1" dirty="0">
                  <a:solidFill>
                    <a:srgbClr val="C00000"/>
                  </a:solidFill>
                  <a:latin typeface="Microsoft YaHei"/>
                  <a:ea typeface="Microsoft YaHei"/>
                </a:rPr>
                <a:t>3.</a:t>
              </a:r>
              <a:r>
                <a:rPr lang="zh-CN" altLang="en-US" b="1" dirty="0">
                  <a:solidFill>
                    <a:srgbClr val="C00000"/>
                  </a:solidFill>
                  <a:latin typeface="Microsoft YaHei"/>
                  <a:ea typeface="Microsoft YaHei"/>
                </a:rPr>
                <a:t>研究成果</a:t>
              </a:r>
              <a:endParaRPr lang="en-US" altLang="zh-CN" sz="1000" b="1" dirty="0">
                <a:solidFill>
                  <a:srgbClr val="C00000"/>
                </a:solidFill>
              </a:endParaRPr>
            </a:p>
          </p:txBody>
        </p:sp>
        <p:sp>
          <p:nvSpPr>
            <p:cNvPr id="22" name="文本框 21">
              <a:extLst>
                <a:ext uri="{FF2B5EF4-FFF2-40B4-BE49-F238E27FC236}">
                  <a16:creationId xmlns:a16="http://schemas.microsoft.com/office/drawing/2014/main" id="{97A3828F-4EE2-59E1-90E6-695964ED7DA7}"/>
                </a:ext>
              </a:extLst>
            </p:cNvPr>
            <p:cNvSpPr txBox="1"/>
            <p:nvPr/>
          </p:nvSpPr>
          <p:spPr>
            <a:xfrm>
              <a:off x="6311900" y="216544"/>
              <a:ext cx="2362200" cy="369332"/>
            </a:xfrm>
            <a:prstGeom prst="rect">
              <a:avLst/>
            </a:prstGeom>
            <a:noFill/>
          </p:spPr>
          <p:txBody>
            <a:bodyPr wrap="square" rtlCol="0">
              <a:spAutoFit/>
            </a:bodyPr>
            <a:lstStyle/>
            <a:p>
              <a:pPr algn="ctr"/>
              <a:r>
                <a:rPr lang="en-US" altLang="zh-CN" b="0" dirty="0">
                  <a:latin typeface="Microsoft YaHei"/>
                  <a:ea typeface="Microsoft YaHei"/>
                </a:rPr>
                <a:t>4.</a:t>
              </a:r>
              <a:r>
                <a:rPr lang="zh-CN" altLang="en-US" b="0" dirty="0">
                  <a:latin typeface="Microsoft YaHei"/>
                  <a:ea typeface="Microsoft YaHei"/>
                </a:rPr>
                <a:t>结论、讨论与改进</a:t>
              </a:r>
              <a:endParaRPr lang="en-US" altLang="zh-CN" sz="1000" dirty="0"/>
            </a:p>
          </p:txBody>
        </p:sp>
      </p:grpSp>
      <p:sp>
        <p:nvSpPr>
          <p:cNvPr id="19" name="文本框 18">
            <a:extLst>
              <a:ext uri="{FF2B5EF4-FFF2-40B4-BE49-F238E27FC236}">
                <a16:creationId xmlns:a16="http://schemas.microsoft.com/office/drawing/2014/main" id="{A7E4DD7A-BC12-4299-6153-69153DABE547}"/>
              </a:ext>
            </a:extLst>
          </p:cNvPr>
          <p:cNvSpPr txBox="1"/>
          <p:nvPr/>
        </p:nvSpPr>
        <p:spPr>
          <a:xfrm>
            <a:off x="368300" y="1127576"/>
            <a:ext cx="2362200" cy="369332"/>
          </a:xfrm>
          <a:prstGeom prst="rect">
            <a:avLst/>
          </a:prstGeom>
          <a:noFill/>
        </p:spPr>
        <p:txBody>
          <a:bodyPr wrap="square">
            <a:spAutoFit/>
          </a:bodyPr>
          <a:lstStyle/>
          <a:p>
            <a:pPr algn="ctr"/>
            <a:r>
              <a:rPr lang="en-US" alt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参数调整</a:t>
            </a:r>
            <a:endParaRPr lang="zh-CN" altLang="en-US" b="1"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E4F96E8-2162-C040-34A9-DDC1918FC058}"/>
              </a:ext>
            </a:extLst>
          </p:cNvPr>
          <p:cNvSpPr txBox="1"/>
          <p:nvPr/>
        </p:nvSpPr>
        <p:spPr>
          <a:xfrm>
            <a:off x="1549400" y="2011035"/>
            <a:ext cx="3050309"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学习率（</a:t>
            </a:r>
            <a:r>
              <a:rPr lang="en-US" altLang="zh-CN" dirty="0">
                <a:latin typeface="微软雅黑" panose="020B0503020204020204" pitchFamily="34" charset="-122"/>
                <a:ea typeface="微软雅黑" panose="020B0503020204020204" pitchFamily="34" charset="-122"/>
              </a:rPr>
              <a:t>lr1,lr2</a:t>
            </a:r>
            <a:r>
              <a:rPr lang="zh-CN" altLang="en-US" dirty="0">
                <a:latin typeface="微软雅黑" panose="020B0503020204020204" pitchFamily="34" charset="-122"/>
                <a:ea typeface="微软雅黑" panose="020B0503020204020204" pitchFamily="34" charset="-122"/>
              </a:rPr>
              <a:t>）：模型学习的</a:t>
            </a:r>
            <a:r>
              <a:rPr lang="zh-CN" altLang="en-US" b="1" dirty="0">
                <a:latin typeface="微软雅黑" panose="020B0503020204020204" pitchFamily="34" charset="-122"/>
                <a:ea typeface="微软雅黑" panose="020B0503020204020204" pitchFamily="34" charset="-122"/>
              </a:rPr>
              <a:t>速率</a:t>
            </a:r>
            <a:r>
              <a:rPr lang="zh-CN" altLang="en-US" dirty="0">
                <a:latin typeface="微软雅黑" panose="020B0503020204020204" pitchFamily="34" charset="-122"/>
                <a:ea typeface="微软雅黑" panose="020B0503020204020204" pitchFamily="34" charset="-122"/>
              </a:rPr>
              <a:t>，具体来说是指神经网络权重的更新幅度。</a:t>
            </a:r>
          </a:p>
        </p:txBody>
      </p:sp>
      <p:grpSp>
        <p:nvGrpSpPr>
          <p:cNvPr id="4" name="组合 3">
            <a:extLst>
              <a:ext uri="{FF2B5EF4-FFF2-40B4-BE49-F238E27FC236}">
                <a16:creationId xmlns:a16="http://schemas.microsoft.com/office/drawing/2014/main" id="{5B80BBA3-18F5-3493-C9B2-6F8C2AC3FE6E}"/>
              </a:ext>
            </a:extLst>
          </p:cNvPr>
          <p:cNvGrpSpPr/>
          <p:nvPr/>
        </p:nvGrpSpPr>
        <p:grpSpPr>
          <a:xfrm>
            <a:off x="901108" y="3228675"/>
            <a:ext cx="4191000" cy="762000"/>
            <a:chOff x="901108" y="3228675"/>
            <a:chExt cx="4191000" cy="762000"/>
          </a:xfrm>
        </p:grpSpPr>
        <p:sp>
          <p:nvSpPr>
            <p:cNvPr id="7" name="箭头: 上 6">
              <a:extLst>
                <a:ext uri="{FF2B5EF4-FFF2-40B4-BE49-F238E27FC236}">
                  <a16:creationId xmlns:a16="http://schemas.microsoft.com/office/drawing/2014/main" id="{50EF70AD-9919-7236-56A8-0174B8C92CB8}"/>
                </a:ext>
              </a:extLst>
            </p:cNvPr>
            <p:cNvSpPr/>
            <p:nvPr/>
          </p:nvSpPr>
          <p:spPr>
            <a:xfrm>
              <a:off x="901108" y="3228675"/>
              <a:ext cx="457200" cy="762000"/>
            </a:xfrm>
            <a:prstGeom prst="upArrow">
              <a:avLst/>
            </a:prstGeom>
          </p:spPr>
          <p:style>
            <a:lnRef idx="2">
              <a:schemeClr val="accent1"/>
            </a:lnRef>
            <a:fillRef idx="1">
              <a:schemeClr val="lt1"/>
            </a:fillRef>
            <a:effectRef idx="0">
              <a:schemeClr val="accent1"/>
            </a:effectRef>
            <a:fontRef idx="minor">
              <a:schemeClr val="dk1"/>
            </a:fontRef>
          </p:style>
          <p:txBody>
            <a:bodyPr lIns="127000" rIns="127000" rtlCol="0" anchor="ctr"/>
            <a:lstStyle/>
            <a:p>
              <a:pPr algn="l"/>
              <a:endParaRPr lang="zh-CN" altLang="en-US" sz="1100" dirty="0"/>
            </a:p>
          </p:txBody>
        </p:sp>
        <p:cxnSp>
          <p:nvCxnSpPr>
            <p:cNvPr id="11" name="直接箭头连接符 10">
              <a:extLst>
                <a:ext uri="{FF2B5EF4-FFF2-40B4-BE49-F238E27FC236}">
                  <a16:creationId xmlns:a16="http://schemas.microsoft.com/office/drawing/2014/main" id="{01756814-5B7D-8A1C-F2B1-051189045A8C}"/>
                </a:ext>
              </a:extLst>
            </p:cNvPr>
            <p:cNvCxnSpPr/>
            <p:nvPr/>
          </p:nvCxnSpPr>
          <p:spPr>
            <a:xfrm>
              <a:off x="1434508" y="3633158"/>
              <a:ext cx="457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F23787ED-F804-768F-4E8C-64F2F99D0FA1}"/>
                </a:ext>
              </a:extLst>
            </p:cNvPr>
            <p:cNvSpPr txBox="1"/>
            <p:nvPr/>
          </p:nvSpPr>
          <p:spPr>
            <a:xfrm>
              <a:off x="1891708" y="3448492"/>
              <a:ext cx="167640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更新幅度越大</a:t>
              </a:r>
            </a:p>
          </p:txBody>
        </p:sp>
        <p:cxnSp>
          <p:nvCxnSpPr>
            <p:cNvPr id="27" name="直接箭头连接符 26">
              <a:extLst>
                <a:ext uri="{FF2B5EF4-FFF2-40B4-BE49-F238E27FC236}">
                  <a16:creationId xmlns:a16="http://schemas.microsoft.com/office/drawing/2014/main" id="{C4D8E525-1FBF-AE7E-F9A5-409B0DAAD6DD}"/>
                </a:ext>
              </a:extLst>
            </p:cNvPr>
            <p:cNvCxnSpPr/>
            <p:nvPr/>
          </p:nvCxnSpPr>
          <p:spPr>
            <a:xfrm>
              <a:off x="3492500" y="3633158"/>
              <a:ext cx="457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0AEFF3F-63A8-B295-273A-FB82F1C05BD6}"/>
                </a:ext>
              </a:extLst>
            </p:cNvPr>
            <p:cNvSpPr txBox="1"/>
            <p:nvPr/>
          </p:nvSpPr>
          <p:spPr>
            <a:xfrm>
              <a:off x="3949700" y="3309991"/>
              <a:ext cx="1142408" cy="646331"/>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训练快、无法收敛</a:t>
              </a:r>
            </a:p>
          </p:txBody>
        </p:sp>
      </p:grpSp>
      <p:grpSp>
        <p:nvGrpSpPr>
          <p:cNvPr id="8" name="组合 7">
            <a:extLst>
              <a:ext uri="{FF2B5EF4-FFF2-40B4-BE49-F238E27FC236}">
                <a16:creationId xmlns:a16="http://schemas.microsoft.com/office/drawing/2014/main" id="{9929317C-F396-0453-5C00-70E0F8E1B4EE}"/>
              </a:ext>
            </a:extLst>
          </p:cNvPr>
          <p:cNvGrpSpPr/>
          <p:nvPr/>
        </p:nvGrpSpPr>
        <p:grpSpPr>
          <a:xfrm>
            <a:off x="901108" y="4112134"/>
            <a:ext cx="4192085" cy="762000"/>
            <a:chOff x="901108" y="4112134"/>
            <a:chExt cx="4192085" cy="762000"/>
          </a:xfrm>
        </p:grpSpPr>
        <p:sp>
          <p:nvSpPr>
            <p:cNvPr id="37" name="箭头: 上 36">
              <a:extLst>
                <a:ext uri="{FF2B5EF4-FFF2-40B4-BE49-F238E27FC236}">
                  <a16:creationId xmlns:a16="http://schemas.microsoft.com/office/drawing/2014/main" id="{3A805B23-EEC5-57DE-3926-149AEFE38C30}"/>
                </a:ext>
              </a:extLst>
            </p:cNvPr>
            <p:cNvSpPr/>
            <p:nvPr/>
          </p:nvSpPr>
          <p:spPr>
            <a:xfrm rot="10800000">
              <a:off x="901108" y="4112134"/>
              <a:ext cx="457200" cy="762000"/>
            </a:xfrm>
            <a:prstGeom prst="upArrow">
              <a:avLst/>
            </a:prstGeom>
          </p:spPr>
          <p:style>
            <a:lnRef idx="2">
              <a:schemeClr val="accent1"/>
            </a:lnRef>
            <a:fillRef idx="1">
              <a:schemeClr val="lt1"/>
            </a:fillRef>
            <a:effectRef idx="0">
              <a:schemeClr val="accent1"/>
            </a:effectRef>
            <a:fontRef idx="minor">
              <a:schemeClr val="dk1"/>
            </a:fontRef>
          </p:style>
          <p:txBody>
            <a:bodyPr lIns="127000" rIns="127000" rtlCol="0" anchor="ctr"/>
            <a:lstStyle/>
            <a:p>
              <a:pPr algn="l"/>
              <a:endParaRPr lang="zh-CN" altLang="en-US" sz="1100" dirty="0"/>
            </a:p>
          </p:txBody>
        </p:sp>
        <p:cxnSp>
          <p:nvCxnSpPr>
            <p:cNvPr id="38" name="直接箭头连接符 37">
              <a:extLst>
                <a:ext uri="{FF2B5EF4-FFF2-40B4-BE49-F238E27FC236}">
                  <a16:creationId xmlns:a16="http://schemas.microsoft.com/office/drawing/2014/main" id="{CDBF2175-E758-E427-522F-C4840306CEE6}"/>
                </a:ext>
              </a:extLst>
            </p:cNvPr>
            <p:cNvCxnSpPr>
              <a:cxnSpLocks/>
            </p:cNvCxnSpPr>
            <p:nvPr/>
          </p:nvCxnSpPr>
          <p:spPr>
            <a:xfrm>
              <a:off x="1434508" y="4516617"/>
              <a:ext cx="457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00B56CD1-079A-671D-6930-9D5DEF6FD026}"/>
                </a:ext>
              </a:extLst>
            </p:cNvPr>
            <p:cNvSpPr txBox="1"/>
            <p:nvPr/>
          </p:nvSpPr>
          <p:spPr>
            <a:xfrm>
              <a:off x="1891708" y="4331951"/>
              <a:ext cx="167640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更新幅度越小</a:t>
              </a:r>
            </a:p>
          </p:txBody>
        </p:sp>
        <p:cxnSp>
          <p:nvCxnSpPr>
            <p:cNvPr id="40" name="直接箭头连接符 39">
              <a:extLst>
                <a:ext uri="{FF2B5EF4-FFF2-40B4-BE49-F238E27FC236}">
                  <a16:creationId xmlns:a16="http://schemas.microsoft.com/office/drawing/2014/main" id="{C0965B91-545A-2AF1-DC3C-D992CD5CA67F}"/>
                </a:ext>
              </a:extLst>
            </p:cNvPr>
            <p:cNvCxnSpPr>
              <a:cxnSpLocks/>
            </p:cNvCxnSpPr>
            <p:nvPr/>
          </p:nvCxnSpPr>
          <p:spPr>
            <a:xfrm>
              <a:off x="3492500" y="4516617"/>
              <a:ext cx="457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6706BDC1-24EB-7268-BDC8-CA70100A8BF8}"/>
                </a:ext>
              </a:extLst>
            </p:cNvPr>
            <p:cNvSpPr txBox="1"/>
            <p:nvPr/>
          </p:nvSpPr>
          <p:spPr>
            <a:xfrm>
              <a:off x="3950785" y="4185973"/>
              <a:ext cx="1142408" cy="646331"/>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训练慢、</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易于收敛</a:t>
              </a:r>
            </a:p>
          </p:txBody>
        </p:sp>
      </p:grpSp>
      <p:sp>
        <p:nvSpPr>
          <p:cNvPr id="42" name="文本框 41">
            <a:extLst>
              <a:ext uri="{FF2B5EF4-FFF2-40B4-BE49-F238E27FC236}">
                <a16:creationId xmlns:a16="http://schemas.microsoft.com/office/drawing/2014/main" id="{22B20B32-5F4A-1AC8-4F5C-9A94F667B974}"/>
              </a:ext>
            </a:extLst>
          </p:cNvPr>
          <p:cNvSpPr txBox="1"/>
          <p:nvPr/>
        </p:nvSpPr>
        <p:spPr>
          <a:xfrm>
            <a:off x="1232083" y="5242285"/>
            <a:ext cx="3684941" cy="461665"/>
          </a:xfrm>
          <a:prstGeom prst="rect">
            <a:avLst/>
          </a:prstGeom>
          <a:noFill/>
        </p:spPr>
        <p:txBody>
          <a:bodyPr wrap="square">
            <a:spAutoFit/>
          </a:bodyPr>
          <a:lstStyle/>
          <a:p>
            <a:pPr algn="ctr"/>
            <a:r>
              <a:rPr lang="en-US" altLang="zh-CN" sz="2400" b="1" dirty="0">
                <a:latin typeface="微软雅黑" panose="020B0503020204020204" pitchFamily="34" charset="-122"/>
                <a:ea typeface="微软雅黑" panose="020B0503020204020204" pitchFamily="34" charset="-122"/>
              </a:rPr>
              <a:t>lr1,lr2</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2-e4 -&gt; 1-e4</a:t>
            </a:r>
            <a:endParaRPr lang="zh-CN" altLang="en-US" sz="2400" b="1" dirty="0"/>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BC4D573C-EA75-536B-2B03-324A2969D569}"/>
                  </a:ext>
                </a:extLst>
              </p:cNvPr>
              <p:cNvSpPr txBox="1"/>
              <p:nvPr/>
            </p:nvSpPr>
            <p:spPr>
              <a:xfrm>
                <a:off x="6997700" y="2011035"/>
                <a:ext cx="3200400" cy="1200329"/>
              </a:xfrm>
              <a:prstGeom prst="rect">
                <a:avLst/>
              </a:prstGeom>
              <a:noFill/>
            </p:spPr>
            <p:txBody>
              <a:bodyPr wrap="square">
                <a:spAutoFit/>
              </a:bodyPr>
              <a:lstStyle/>
              <a:p>
                <a:r>
                  <a:rPr lang="en-US" altLang="zh-CN" sz="1800" kern="100" dirty="0">
                    <a:effectLst/>
                    <a:latin typeface="微软雅黑" panose="020B0503020204020204" pitchFamily="34" charset="-122"/>
                    <a:ea typeface="微软雅黑" panose="020B0503020204020204" pitchFamily="34" charset="-122"/>
                  </a:rPr>
                  <a:t>Adam</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优化算法</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是对梯度下降算法的一种改进算法</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。其</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三个</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超</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参数默认取值为</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=0.9</m:t>
                    </m:r>
                    <m:r>
                      <a:rPr lang="zh-CN"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=0.999</m:t>
                    </m:r>
                    <m:r>
                      <a:rPr lang="zh-CN"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i="1">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10</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−8</m:t>
                        </m:r>
                      </m:sup>
                    </m:sSup>
                  </m:oMath>
                </a14:m>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mc:Choice>
        <mc:Fallback xmlns="">
          <p:sp>
            <p:nvSpPr>
              <p:cNvPr id="44" name="文本框 43">
                <a:extLst>
                  <a:ext uri="{FF2B5EF4-FFF2-40B4-BE49-F238E27FC236}">
                    <a16:creationId xmlns:a16="http://schemas.microsoft.com/office/drawing/2014/main" id="{BC4D573C-EA75-536B-2B03-324A2969D569}"/>
                  </a:ext>
                </a:extLst>
              </p:cNvPr>
              <p:cNvSpPr txBox="1">
                <a:spLocks noRot="1" noChangeAspect="1" noMove="1" noResize="1" noEditPoints="1" noAdjustHandles="1" noChangeArrowheads="1" noChangeShapeType="1" noTextEdit="1"/>
              </p:cNvSpPr>
              <p:nvPr/>
            </p:nvSpPr>
            <p:spPr>
              <a:xfrm>
                <a:off x="6997700" y="2011035"/>
                <a:ext cx="3200400" cy="1200329"/>
              </a:xfrm>
              <a:prstGeom prst="rect">
                <a:avLst/>
              </a:prstGeom>
              <a:blipFill>
                <a:blip r:embed="rId3"/>
                <a:stretch>
                  <a:fillRect l="-1714" t="-3046" r="-1143" b="-71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777D19C6-31D4-7E9B-7193-85223EB918FF}"/>
                  </a:ext>
                </a:extLst>
              </p:cNvPr>
              <p:cNvSpPr txBox="1"/>
              <p:nvPr/>
            </p:nvSpPr>
            <p:spPr>
              <a:xfrm>
                <a:off x="7380617" y="3955140"/>
                <a:ext cx="2434566" cy="461665"/>
              </a:xfrm>
              <a:prstGeom prst="rect">
                <a:avLst/>
              </a:prstGeom>
              <a:noFill/>
            </p:spPr>
            <p:txBody>
              <a:bodyPr wrap="square">
                <a:spAutoFit/>
              </a:bodyPr>
              <a:lstStyle/>
              <a:p>
                <a:pPr algn="ctr"/>
                <a14:m>
                  <m:oMath xmlns:m="http://schemas.openxmlformats.org/officeDocument/2006/math">
                    <m:sSub>
                      <m:sSubPr>
                        <m:ctrlPr>
                          <a:rPr lang="zh-CN" altLang="zh-CN" sz="2400" b="1" i="1" smtClean="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𝜷</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oMath>
                </a14:m>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0.9 -&gt; 0.5</a:t>
                </a:r>
                <a:endParaRPr lang="zh-CN" altLang="en-US" sz="2400" b="1" dirty="0">
                  <a:latin typeface="微软雅黑" panose="020B0503020204020204" pitchFamily="34" charset="-122"/>
                  <a:ea typeface="微软雅黑" panose="020B0503020204020204" pitchFamily="34" charset="-122"/>
                </a:endParaRPr>
              </a:p>
            </p:txBody>
          </p:sp>
        </mc:Choice>
        <mc:Fallback xmlns="">
          <p:sp>
            <p:nvSpPr>
              <p:cNvPr id="47" name="文本框 46">
                <a:extLst>
                  <a:ext uri="{FF2B5EF4-FFF2-40B4-BE49-F238E27FC236}">
                    <a16:creationId xmlns:a16="http://schemas.microsoft.com/office/drawing/2014/main" id="{777D19C6-31D4-7E9B-7193-85223EB918FF}"/>
                  </a:ext>
                </a:extLst>
              </p:cNvPr>
              <p:cNvSpPr txBox="1">
                <a:spLocks noRot="1" noChangeAspect="1" noMove="1" noResize="1" noEditPoints="1" noAdjustHandles="1" noChangeArrowheads="1" noChangeShapeType="1" noTextEdit="1"/>
              </p:cNvSpPr>
              <p:nvPr/>
            </p:nvSpPr>
            <p:spPr>
              <a:xfrm>
                <a:off x="7380617" y="3955140"/>
                <a:ext cx="2434566" cy="461665"/>
              </a:xfrm>
              <a:prstGeom prst="rect">
                <a:avLst/>
              </a:prstGeom>
              <a:blipFill>
                <a:blip r:embed="rId4"/>
                <a:stretch>
                  <a:fillRect t="-10526" r="-1253"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990511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F4AB5DB2-15D8-C9C9-7960-559081DBB2CE}"/>
              </a:ext>
            </a:extLst>
          </p:cNvPr>
          <p:cNvGrpSpPr/>
          <p:nvPr/>
        </p:nvGrpSpPr>
        <p:grpSpPr>
          <a:xfrm>
            <a:off x="0" y="216544"/>
            <a:ext cx="11557000" cy="554693"/>
            <a:chOff x="0" y="216544"/>
            <a:chExt cx="11557000" cy="554693"/>
          </a:xfrm>
        </p:grpSpPr>
        <p:cxnSp>
          <p:nvCxnSpPr>
            <p:cNvPr id="3" name="直接连接符 2">
              <a:extLst>
                <a:ext uri="{FF2B5EF4-FFF2-40B4-BE49-F238E27FC236}">
                  <a16:creationId xmlns:a16="http://schemas.microsoft.com/office/drawing/2014/main" id="{2F7E6DD4-1BAA-C311-FC67-4C3F52B339F9}"/>
                </a:ext>
              </a:extLst>
            </p:cNvPr>
            <p:cNvCxnSpPr/>
            <p:nvPr/>
          </p:nvCxnSpPr>
          <p:spPr>
            <a:xfrm flipH="1">
              <a:off x="0" y="771237"/>
              <a:ext cx="11557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D705C92-E9B1-D34D-001F-EB63CBF0DC73}"/>
                </a:ext>
              </a:extLst>
            </p:cNvPr>
            <p:cNvSpPr txBox="1"/>
            <p:nvPr/>
          </p:nvSpPr>
          <p:spPr>
            <a:xfrm>
              <a:off x="439882" y="216544"/>
              <a:ext cx="1376218" cy="369332"/>
            </a:xfrm>
            <a:prstGeom prst="rect">
              <a:avLst/>
            </a:prstGeom>
            <a:noFill/>
          </p:spPr>
          <p:txBody>
            <a:bodyPr wrap="square" rtlCol="0">
              <a:spAutoFit/>
            </a:bodyPr>
            <a:lstStyle/>
            <a:p>
              <a:pPr algn="ctr"/>
              <a:r>
                <a:rPr lang="en-US" altLang="zh-CN" dirty="0">
                  <a:latin typeface="Microsoft YaHei"/>
                  <a:ea typeface="Microsoft YaHei"/>
                </a:rPr>
                <a:t>1.</a:t>
              </a:r>
              <a:r>
                <a:rPr lang="zh-CN" altLang="en-US" dirty="0">
                  <a:latin typeface="Microsoft YaHei"/>
                  <a:ea typeface="Microsoft YaHei"/>
                </a:rPr>
                <a:t>选题综述</a:t>
              </a:r>
              <a:endParaRPr lang="en-US" altLang="zh-CN" sz="1000" dirty="0"/>
            </a:p>
          </p:txBody>
        </p:sp>
        <p:sp>
          <p:nvSpPr>
            <p:cNvPr id="20" name="文本框 19">
              <a:extLst>
                <a:ext uri="{FF2B5EF4-FFF2-40B4-BE49-F238E27FC236}">
                  <a16:creationId xmlns:a16="http://schemas.microsoft.com/office/drawing/2014/main" id="{9C34BE3E-72B3-69FB-F9BB-E8F29D5450B9}"/>
                </a:ext>
              </a:extLst>
            </p:cNvPr>
            <p:cNvSpPr txBox="1"/>
            <p:nvPr/>
          </p:nvSpPr>
          <p:spPr>
            <a:xfrm>
              <a:off x="2349243" y="216544"/>
              <a:ext cx="1457036" cy="369332"/>
            </a:xfrm>
            <a:prstGeom prst="rect">
              <a:avLst/>
            </a:prstGeom>
            <a:noFill/>
          </p:spPr>
          <p:txBody>
            <a:bodyPr wrap="square" rtlCol="0">
              <a:spAutoFit/>
            </a:bodyPr>
            <a:lstStyle/>
            <a:p>
              <a:pPr algn="ctr"/>
              <a:r>
                <a:rPr lang="en-US" altLang="zh-CN" dirty="0">
                  <a:latin typeface="Microsoft YaHei"/>
                  <a:ea typeface="Microsoft YaHei"/>
                </a:rPr>
                <a:t>2.</a:t>
              </a:r>
              <a:r>
                <a:rPr lang="zh-CN" altLang="en-US" dirty="0">
                  <a:latin typeface="Microsoft YaHei"/>
                  <a:ea typeface="Microsoft YaHei"/>
                </a:rPr>
                <a:t>研究内容</a:t>
              </a:r>
              <a:endParaRPr lang="en-US" altLang="zh-CN" sz="1000" dirty="0"/>
            </a:p>
          </p:txBody>
        </p:sp>
        <p:sp>
          <p:nvSpPr>
            <p:cNvPr id="21" name="文本框 20">
              <a:extLst>
                <a:ext uri="{FF2B5EF4-FFF2-40B4-BE49-F238E27FC236}">
                  <a16:creationId xmlns:a16="http://schemas.microsoft.com/office/drawing/2014/main" id="{C40BCAF1-F6FD-309A-5912-FEA0CD2052E6}"/>
                </a:ext>
              </a:extLst>
            </p:cNvPr>
            <p:cNvSpPr txBox="1"/>
            <p:nvPr/>
          </p:nvSpPr>
          <p:spPr>
            <a:xfrm>
              <a:off x="4339422" y="216544"/>
              <a:ext cx="1439334" cy="369332"/>
            </a:xfrm>
            <a:prstGeom prst="rect">
              <a:avLst/>
            </a:prstGeom>
            <a:noFill/>
          </p:spPr>
          <p:txBody>
            <a:bodyPr wrap="square" rtlCol="0">
              <a:spAutoFit/>
            </a:bodyPr>
            <a:lstStyle/>
            <a:p>
              <a:pPr algn="ctr"/>
              <a:r>
                <a:rPr lang="en-US" altLang="zh-CN" b="1" dirty="0">
                  <a:solidFill>
                    <a:srgbClr val="C00000"/>
                  </a:solidFill>
                  <a:latin typeface="Microsoft YaHei"/>
                  <a:ea typeface="Microsoft YaHei"/>
                </a:rPr>
                <a:t>3.</a:t>
              </a:r>
              <a:r>
                <a:rPr lang="zh-CN" altLang="en-US" b="1" dirty="0">
                  <a:solidFill>
                    <a:srgbClr val="C00000"/>
                  </a:solidFill>
                  <a:latin typeface="Microsoft YaHei"/>
                  <a:ea typeface="Microsoft YaHei"/>
                </a:rPr>
                <a:t>研究成果</a:t>
              </a:r>
              <a:endParaRPr lang="en-US" altLang="zh-CN" sz="1000" b="1" dirty="0">
                <a:solidFill>
                  <a:srgbClr val="C00000"/>
                </a:solidFill>
              </a:endParaRPr>
            </a:p>
          </p:txBody>
        </p:sp>
        <p:sp>
          <p:nvSpPr>
            <p:cNvPr id="22" name="文本框 21">
              <a:extLst>
                <a:ext uri="{FF2B5EF4-FFF2-40B4-BE49-F238E27FC236}">
                  <a16:creationId xmlns:a16="http://schemas.microsoft.com/office/drawing/2014/main" id="{97A3828F-4EE2-59E1-90E6-695964ED7DA7}"/>
                </a:ext>
              </a:extLst>
            </p:cNvPr>
            <p:cNvSpPr txBox="1"/>
            <p:nvPr/>
          </p:nvSpPr>
          <p:spPr>
            <a:xfrm>
              <a:off x="6311900" y="216544"/>
              <a:ext cx="2362200" cy="369332"/>
            </a:xfrm>
            <a:prstGeom prst="rect">
              <a:avLst/>
            </a:prstGeom>
            <a:noFill/>
          </p:spPr>
          <p:txBody>
            <a:bodyPr wrap="square" rtlCol="0">
              <a:spAutoFit/>
            </a:bodyPr>
            <a:lstStyle/>
            <a:p>
              <a:pPr algn="ctr"/>
              <a:r>
                <a:rPr lang="en-US" altLang="zh-CN" b="0" dirty="0">
                  <a:latin typeface="Microsoft YaHei"/>
                  <a:ea typeface="Microsoft YaHei"/>
                </a:rPr>
                <a:t>4.</a:t>
              </a:r>
              <a:r>
                <a:rPr lang="zh-CN" altLang="en-US" b="0" dirty="0">
                  <a:latin typeface="Microsoft YaHei"/>
                  <a:ea typeface="Microsoft YaHei"/>
                </a:rPr>
                <a:t>结论、讨论与改进</a:t>
              </a:r>
              <a:endParaRPr lang="en-US" altLang="zh-CN" sz="1000" dirty="0"/>
            </a:p>
          </p:txBody>
        </p:sp>
      </p:grpSp>
      <p:sp>
        <p:nvSpPr>
          <p:cNvPr id="19" name="文本框 18">
            <a:extLst>
              <a:ext uri="{FF2B5EF4-FFF2-40B4-BE49-F238E27FC236}">
                <a16:creationId xmlns:a16="http://schemas.microsoft.com/office/drawing/2014/main" id="{A7E4DD7A-BC12-4299-6153-69153DABE547}"/>
              </a:ext>
            </a:extLst>
          </p:cNvPr>
          <p:cNvSpPr txBox="1"/>
          <p:nvPr/>
        </p:nvSpPr>
        <p:spPr>
          <a:xfrm>
            <a:off x="368300" y="1127576"/>
            <a:ext cx="2362200" cy="369332"/>
          </a:xfrm>
          <a:prstGeom prst="rect">
            <a:avLst/>
          </a:prstGeom>
          <a:noFill/>
        </p:spPr>
        <p:txBody>
          <a:bodyPr wrap="square">
            <a:spAutoFit/>
          </a:bodyPr>
          <a:lstStyle/>
          <a:p>
            <a:pPr algn="ctr"/>
            <a:r>
              <a:rPr lang="en-US" alt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1800" b="1" kern="100" dirty="0">
                <a:effectLst/>
                <a:latin typeface="微软雅黑" panose="020B0503020204020204" pitchFamily="34" charset="-122"/>
                <a:ea typeface="微软雅黑" panose="020B0503020204020204" pitchFamily="34" charset="-122"/>
                <a:cs typeface="Times New Roman" panose="02020603050405020304" pitchFamily="18" charset="0"/>
              </a:rPr>
              <a:t>预训练模型迭代</a:t>
            </a:r>
            <a:endParaRPr lang="zh-CN" altLang="en-US" b="1"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6F6DF9C7-BB3F-4BBA-7B91-B1AEA5EEEC57}"/>
              </a:ext>
            </a:extLst>
          </p:cNvPr>
          <p:cNvSpPr txBox="1"/>
          <p:nvPr/>
        </p:nvSpPr>
        <p:spPr>
          <a:xfrm>
            <a:off x="3060748" y="1096798"/>
            <a:ext cx="5289374" cy="430887"/>
          </a:xfrm>
          <a:prstGeom prst="rect">
            <a:avLst/>
          </a:prstGeom>
          <a:noFill/>
        </p:spPr>
        <p:txBody>
          <a:bodyPr wrap="square">
            <a:spAutoFit/>
          </a:bodyPr>
          <a:lstStyle/>
          <a:p>
            <a:pPr algn="ctr"/>
            <a:r>
              <a:rPr lang="en-US" altLang="zh-CN" sz="2200" b="1" kern="100" dirty="0">
                <a:effectLst/>
                <a:latin typeface="微软雅黑" panose="020B0503020204020204" pitchFamily="34" charset="-122"/>
                <a:ea typeface="微软雅黑" panose="020B0503020204020204" pitchFamily="34" charset="-122"/>
              </a:rPr>
              <a:t>1000</a:t>
            </a:r>
            <a:r>
              <a:rPr lang="zh-CN" altLang="en-US" sz="2200" b="1" kern="100" dirty="0">
                <a:latin typeface="微软雅黑" panose="020B0503020204020204" pitchFamily="34" charset="-122"/>
                <a:ea typeface="微软雅黑" panose="020B0503020204020204" pitchFamily="34" charset="-122"/>
                <a:cs typeface="Times New Roman" panose="02020603050405020304" pitchFamily="18" charset="0"/>
              </a:rPr>
              <a:t>次迭代</a:t>
            </a:r>
            <a:r>
              <a:rPr lang="en-US" altLang="zh-CN" sz="2200" b="1" kern="100" dirty="0">
                <a:effectLst/>
                <a:latin typeface="微软雅黑" panose="020B0503020204020204" pitchFamily="34" charset="-122"/>
                <a:ea typeface="微软雅黑" panose="020B0503020204020204" pitchFamily="34" charset="-122"/>
              </a:rPr>
              <a:t> -&gt; 500+500</a:t>
            </a:r>
            <a:r>
              <a:rPr lang="zh-CN" altLang="en-US" sz="2200" b="1" kern="100" dirty="0">
                <a:latin typeface="微软雅黑" panose="020B0503020204020204" pitchFamily="34" charset="-122"/>
                <a:ea typeface="微软雅黑" panose="020B0503020204020204" pitchFamily="34" charset="-122"/>
              </a:rPr>
              <a:t>次迭代</a:t>
            </a:r>
            <a:r>
              <a:rPr lang="en-US" altLang="zh-CN" sz="2200" b="1" kern="100" dirty="0">
                <a:effectLst/>
                <a:latin typeface="微软雅黑" panose="020B0503020204020204" pitchFamily="34" charset="-122"/>
                <a:ea typeface="微软雅黑" panose="020B0503020204020204" pitchFamily="34" charset="-122"/>
              </a:rPr>
              <a:t> </a:t>
            </a:r>
            <a:endParaRPr lang="zh-CN" altLang="en-US" sz="2200" b="1" dirty="0">
              <a:latin typeface="微软雅黑" panose="020B0503020204020204" pitchFamily="34" charset="-122"/>
              <a:ea typeface="微软雅黑" panose="020B0503020204020204" pitchFamily="34" charset="-122"/>
            </a:endParaRPr>
          </a:p>
        </p:txBody>
      </p:sp>
      <p:pic>
        <p:nvPicPr>
          <p:cNvPr id="25" name="图片 24">
            <a:extLst>
              <a:ext uri="{FF2B5EF4-FFF2-40B4-BE49-F238E27FC236}">
                <a16:creationId xmlns:a16="http://schemas.microsoft.com/office/drawing/2014/main" id="{57B3AF8B-2DC5-258C-2B29-ACC73C2E83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0" b="-45"/>
          <a:stretch/>
        </p:blipFill>
        <p:spPr bwMode="auto">
          <a:xfrm>
            <a:off x="749300" y="2192688"/>
            <a:ext cx="3211708" cy="3206892"/>
          </a:xfrm>
          <a:prstGeom prst="rect">
            <a:avLst/>
          </a:prstGeom>
          <a:ln>
            <a:noFill/>
          </a:ln>
          <a:extLst>
            <a:ext uri="{53640926-AAD7-44D8-BBD7-CCE9431645EC}">
              <a14:shadowObscured xmlns:a14="http://schemas.microsoft.com/office/drawing/2010/main"/>
            </a:ext>
          </a:extLst>
        </p:spPr>
      </p:pic>
      <p:pic>
        <p:nvPicPr>
          <p:cNvPr id="29" name="图片 28">
            <a:extLst>
              <a:ext uri="{FF2B5EF4-FFF2-40B4-BE49-F238E27FC236}">
                <a16:creationId xmlns:a16="http://schemas.microsoft.com/office/drawing/2014/main" id="{2CD36755-FEEA-C0F4-89C4-6579324EE866}"/>
              </a:ext>
            </a:extLst>
          </p:cNvPr>
          <p:cNvPicPr>
            <a:picLocks noChangeAspect="1"/>
          </p:cNvPicPr>
          <p:nvPr/>
        </p:nvPicPr>
        <p:blipFill>
          <a:blip r:embed="rId4" cstate="print">
            <a:extLst>
              <a:ext uri="{28A0092B-C50C-407E-A947-70E740481C1C}">
                <a14:useLocalDpi xmlns:a14="http://schemas.microsoft.com/office/drawing/2010/main" val="0"/>
              </a:ext>
            </a:extLst>
          </a:blip>
          <a:srcRect t="528" b="528"/>
          <a:stretch>
            <a:fillRect/>
          </a:stretch>
        </p:blipFill>
        <p:spPr bwMode="auto">
          <a:xfrm>
            <a:off x="4864100" y="2186666"/>
            <a:ext cx="3253460" cy="3218936"/>
          </a:xfrm>
          <a:prstGeom prst="rect">
            <a:avLst/>
          </a:prstGeom>
          <a:ln>
            <a:noFill/>
          </a:ln>
          <a:extLst>
            <a:ext uri="{53640926-AAD7-44D8-BBD7-CCE9431645EC}">
              <a14:shadowObscured xmlns:a14="http://schemas.microsoft.com/office/drawing/2010/main"/>
            </a:ext>
          </a:extLst>
        </p:spPr>
      </p:pic>
      <p:sp>
        <p:nvSpPr>
          <p:cNvPr id="4" name="箭头: 右 3">
            <a:extLst>
              <a:ext uri="{FF2B5EF4-FFF2-40B4-BE49-F238E27FC236}">
                <a16:creationId xmlns:a16="http://schemas.microsoft.com/office/drawing/2014/main" id="{C47067E5-BDA8-8B41-A91F-46B586358AA8}"/>
              </a:ext>
            </a:extLst>
          </p:cNvPr>
          <p:cNvSpPr/>
          <p:nvPr/>
        </p:nvSpPr>
        <p:spPr>
          <a:xfrm>
            <a:off x="4069654" y="3580691"/>
            <a:ext cx="685800" cy="4308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27000" rIns="127000" rtlCol="0" anchor="ctr"/>
          <a:lstStyle/>
          <a:p>
            <a:pPr algn="l"/>
            <a:endParaRPr lang="zh-CN" altLang="en-US" sz="1100" dirty="0"/>
          </a:p>
        </p:txBody>
      </p:sp>
      <p:sp>
        <p:nvSpPr>
          <p:cNvPr id="8" name="文本框 7">
            <a:extLst>
              <a:ext uri="{FF2B5EF4-FFF2-40B4-BE49-F238E27FC236}">
                <a16:creationId xmlns:a16="http://schemas.microsoft.com/office/drawing/2014/main" id="{2D0A0814-43EF-B80F-F931-6C3BF214792D}"/>
              </a:ext>
            </a:extLst>
          </p:cNvPr>
          <p:cNvSpPr txBox="1"/>
          <p:nvPr/>
        </p:nvSpPr>
        <p:spPr>
          <a:xfrm>
            <a:off x="8597900" y="3165192"/>
            <a:ext cx="2438400" cy="830997"/>
          </a:xfrm>
          <a:prstGeom prst="rect">
            <a:avLst/>
          </a:prstGeom>
          <a:noFill/>
        </p:spPr>
        <p:txBody>
          <a:bodyPr wrap="square" rtlCol="0">
            <a:spAutoFit/>
          </a:bodyP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有一定的改善，但没有质的提升！</a:t>
            </a:r>
          </a:p>
        </p:txBody>
      </p:sp>
    </p:spTree>
    <p:extLst>
      <p:ext uri="{BB962C8B-B14F-4D97-AF65-F5344CB8AC3E}">
        <p14:creationId xmlns:p14="http://schemas.microsoft.com/office/powerpoint/2010/main" val="207912277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
          <p:cNvSpPr/>
          <p:nvPr/>
        </p:nvSpPr>
        <p:spPr>
          <a:xfrm>
            <a:off x="2501900" y="1625600"/>
            <a:ext cx="2806700" cy="3467100"/>
          </a:xfrm>
          <a:custGeom>
            <a:avLst/>
            <a:gdLst/>
            <a:ahLst/>
            <a:cxnLst/>
            <a:rect l="l" t="t" r="r" b="b"/>
            <a:pathLst>
              <a:path w="2806700" h="3467100">
                <a:moveTo>
                  <a:pt x="0" y="0"/>
                </a:moveTo>
                <a:lnTo>
                  <a:pt x="2806700" y="0"/>
                </a:lnTo>
                <a:lnTo>
                  <a:pt x="2806700" y="3467100"/>
                </a:lnTo>
                <a:lnTo>
                  <a:pt x="0" y="3467100"/>
                </a:lnTo>
                <a:close/>
              </a:path>
            </a:pathLst>
          </a:custGeom>
          <a:solidFill>
            <a:srgbClr val="013A8E">
              <a:alpha val="75000"/>
            </a:srgbClr>
          </a:solidFill>
        </p:spPr>
        <p:txBody>
          <a:bodyPr lIns="127000" rIns="127000" rtlCol="0" anchor="ctr"/>
          <a:lstStyle/>
          <a:p>
            <a:pPr algn="l"/>
            <a:endParaRPr lang="en-US" sz="1100"/>
          </a:p>
        </p:txBody>
      </p:sp>
      <p:sp>
        <p:nvSpPr>
          <p:cNvPr id="17" name="TextBox 2"/>
          <p:cNvSpPr txBox="1"/>
          <p:nvPr/>
        </p:nvSpPr>
        <p:spPr>
          <a:xfrm>
            <a:off x="2636901" y="2057400"/>
            <a:ext cx="2540000" cy="1595821"/>
          </a:xfrm>
          <a:prstGeom prst="rect">
            <a:avLst/>
          </a:prstGeom>
          <a:solidFill>
            <a:srgbClr val="FFFFFF">
              <a:alpha val="0"/>
            </a:srgbClr>
          </a:solidFill>
        </p:spPr>
        <p:txBody>
          <a:bodyPr lIns="31750" tIns="12700" rIns="31750" bIns="12700" rtlCol="0" anchor="t">
            <a:spAutoFit/>
          </a:bodyPr>
          <a:lstStyle/>
          <a:p>
            <a:pPr algn="ctr" latinLnBrk="1">
              <a:lnSpc>
                <a:spcPct val="113400"/>
              </a:lnSpc>
            </a:pPr>
            <a:r>
              <a:rPr lang="en-US" sz="9600" b="0" dirty="0">
                <a:solidFill>
                  <a:srgbClr val="FFFFFF"/>
                </a:solidFill>
                <a:latin typeface="Microsoft YaHei"/>
                <a:ea typeface="Microsoft YaHei"/>
              </a:rPr>
              <a:t>04</a:t>
            </a:r>
            <a:endParaRPr lang="en-US" sz="1100" dirty="0"/>
          </a:p>
        </p:txBody>
      </p:sp>
      <p:sp>
        <p:nvSpPr>
          <p:cNvPr id="18" name="TextBox 3"/>
          <p:cNvSpPr txBox="1"/>
          <p:nvPr/>
        </p:nvSpPr>
        <p:spPr>
          <a:xfrm>
            <a:off x="2146300" y="3898900"/>
            <a:ext cx="3543872" cy="520700"/>
          </a:xfrm>
          <a:prstGeom prst="rect">
            <a:avLst/>
          </a:prstGeom>
          <a:solidFill>
            <a:srgbClr val="FFFFFF">
              <a:alpha val="0"/>
            </a:srgbClr>
          </a:solidFill>
        </p:spPr>
        <p:txBody>
          <a:bodyPr lIns="31750" tIns="12700" rIns="31750" bIns="12700" rtlCol="0" anchor="t">
            <a:spAutoFit/>
          </a:bodyPr>
          <a:lstStyle/>
          <a:p>
            <a:pPr algn="ctr" latinLnBrk="1">
              <a:lnSpc>
                <a:spcPct val="113400"/>
              </a:lnSpc>
            </a:pPr>
            <a:r>
              <a:rPr lang="en-US" sz="2800" b="0" spc="250">
                <a:solidFill>
                  <a:srgbClr val="FFFFFF"/>
                </a:solidFill>
                <a:latin typeface="Microsoft YaHei"/>
                <a:ea typeface="Microsoft YaHei"/>
              </a:rPr>
              <a:t>PART</a:t>
            </a:r>
            <a:endParaRPr lang="en-US" sz="1100"/>
          </a:p>
        </p:txBody>
      </p:sp>
      <p:cxnSp>
        <p:nvCxnSpPr>
          <p:cNvPr id="19" name="Connector 4"/>
          <p:cNvCxnSpPr/>
          <p:nvPr/>
        </p:nvCxnSpPr>
        <p:spPr>
          <a:xfrm>
            <a:off x="2967101" y="4584700"/>
            <a:ext cx="1896903" cy="0"/>
          </a:xfrm>
          <a:prstGeom prst="straightConnector1">
            <a:avLst/>
          </a:prstGeom>
          <a:solidFill>
            <a:srgbClr val="FFFFFF"/>
          </a:solidFill>
          <a:ln w="12700">
            <a:solidFill>
              <a:srgbClr val="FFFFFF"/>
            </a:solidFill>
            <a:prstDash val="solid"/>
            <a:headEnd type="none" w="med" len="med"/>
            <a:tailEnd type="none" w="med" len="med"/>
          </a:ln>
        </p:spPr>
      </p:cxnSp>
      <p:cxnSp>
        <p:nvCxnSpPr>
          <p:cNvPr id="20" name="Connector 5"/>
          <p:cNvCxnSpPr/>
          <p:nvPr/>
        </p:nvCxnSpPr>
        <p:spPr>
          <a:xfrm>
            <a:off x="6153404" y="4088638"/>
            <a:ext cx="0" cy="2452095"/>
          </a:xfrm>
          <a:prstGeom prst="straightConnector1">
            <a:avLst/>
          </a:prstGeom>
          <a:solidFill>
            <a:srgbClr val="C8C8C8"/>
          </a:solidFill>
          <a:ln w="19050">
            <a:solidFill>
              <a:srgbClr val="C8C8C8"/>
            </a:solidFill>
            <a:prstDash val="solid"/>
            <a:headEnd type="none" w="med" len="med"/>
            <a:tailEnd type="none" w="med" len="med"/>
          </a:ln>
        </p:spPr>
      </p:cxnSp>
      <p:sp>
        <p:nvSpPr>
          <p:cNvPr id="21" name="TextBox 6"/>
          <p:cNvSpPr txBox="1"/>
          <p:nvPr/>
        </p:nvSpPr>
        <p:spPr>
          <a:xfrm>
            <a:off x="6845300" y="4310169"/>
            <a:ext cx="3733799" cy="549061"/>
          </a:xfrm>
          <a:prstGeom prst="rect">
            <a:avLst/>
          </a:prstGeom>
          <a:solidFill>
            <a:srgbClr val="FFFFFF">
              <a:alpha val="0"/>
            </a:srgbClr>
          </a:solidFill>
        </p:spPr>
        <p:txBody>
          <a:bodyPr wrap="square" lIns="31750" tIns="12700" rIns="31750" bIns="12700" rtlCol="0" anchor="t">
            <a:spAutoFit/>
          </a:bodyPr>
          <a:lstStyle/>
          <a:p>
            <a:pPr latinLnBrk="1">
              <a:lnSpc>
                <a:spcPct val="113400"/>
              </a:lnSpc>
            </a:pPr>
            <a:r>
              <a:rPr lang="zh-CN" altLang="en-US" sz="3200" b="1" spc="300" dirty="0">
                <a:solidFill>
                  <a:srgbClr val="212121"/>
                </a:solidFill>
                <a:latin typeface="Microsoft YaHei"/>
                <a:ea typeface="Microsoft YaHei"/>
              </a:rPr>
              <a:t>讨论</a:t>
            </a:r>
            <a:endParaRPr lang="en-US" sz="1200" b="1" dirty="0"/>
          </a:p>
        </p:txBody>
      </p:sp>
    </p:spTree>
    <p:extLst>
      <p:ext uri="{BB962C8B-B14F-4D97-AF65-F5344CB8AC3E}">
        <p14:creationId xmlns:p14="http://schemas.microsoft.com/office/powerpoint/2010/main" val="41637949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F4AB5DB2-15D8-C9C9-7960-559081DBB2CE}"/>
              </a:ext>
            </a:extLst>
          </p:cNvPr>
          <p:cNvGrpSpPr/>
          <p:nvPr/>
        </p:nvGrpSpPr>
        <p:grpSpPr>
          <a:xfrm>
            <a:off x="0" y="216544"/>
            <a:ext cx="11557000" cy="554693"/>
            <a:chOff x="0" y="216544"/>
            <a:chExt cx="11557000" cy="554693"/>
          </a:xfrm>
        </p:grpSpPr>
        <p:cxnSp>
          <p:nvCxnSpPr>
            <p:cNvPr id="3" name="直接连接符 2">
              <a:extLst>
                <a:ext uri="{FF2B5EF4-FFF2-40B4-BE49-F238E27FC236}">
                  <a16:creationId xmlns:a16="http://schemas.microsoft.com/office/drawing/2014/main" id="{2F7E6DD4-1BAA-C311-FC67-4C3F52B339F9}"/>
                </a:ext>
              </a:extLst>
            </p:cNvPr>
            <p:cNvCxnSpPr/>
            <p:nvPr/>
          </p:nvCxnSpPr>
          <p:spPr>
            <a:xfrm flipH="1">
              <a:off x="0" y="771237"/>
              <a:ext cx="11557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D705C92-E9B1-D34D-001F-EB63CBF0DC73}"/>
                </a:ext>
              </a:extLst>
            </p:cNvPr>
            <p:cNvSpPr txBox="1"/>
            <p:nvPr/>
          </p:nvSpPr>
          <p:spPr>
            <a:xfrm>
              <a:off x="439882" y="216544"/>
              <a:ext cx="1376218" cy="369332"/>
            </a:xfrm>
            <a:prstGeom prst="rect">
              <a:avLst/>
            </a:prstGeom>
            <a:noFill/>
          </p:spPr>
          <p:txBody>
            <a:bodyPr wrap="square" rtlCol="0">
              <a:spAutoFit/>
            </a:bodyPr>
            <a:lstStyle/>
            <a:p>
              <a:pPr algn="ctr"/>
              <a:r>
                <a:rPr lang="en-US" altLang="zh-CN" dirty="0">
                  <a:latin typeface="Microsoft YaHei"/>
                  <a:ea typeface="Microsoft YaHei"/>
                </a:rPr>
                <a:t>1.</a:t>
              </a:r>
              <a:r>
                <a:rPr lang="zh-CN" altLang="en-US" dirty="0">
                  <a:latin typeface="Microsoft YaHei"/>
                  <a:ea typeface="Microsoft YaHei"/>
                </a:rPr>
                <a:t>选题综述</a:t>
              </a:r>
              <a:endParaRPr lang="en-US" altLang="zh-CN" sz="1000" dirty="0"/>
            </a:p>
          </p:txBody>
        </p:sp>
        <p:sp>
          <p:nvSpPr>
            <p:cNvPr id="20" name="文本框 19">
              <a:extLst>
                <a:ext uri="{FF2B5EF4-FFF2-40B4-BE49-F238E27FC236}">
                  <a16:creationId xmlns:a16="http://schemas.microsoft.com/office/drawing/2014/main" id="{9C34BE3E-72B3-69FB-F9BB-E8F29D5450B9}"/>
                </a:ext>
              </a:extLst>
            </p:cNvPr>
            <p:cNvSpPr txBox="1"/>
            <p:nvPr/>
          </p:nvSpPr>
          <p:spPr>
            <a:xfrm>
              <a:off x="2349243" y="216544"/>
              <a:ext cx="1457036" cy="369332"/>
            </a:xfrm>
            <a:prstGeom prst="rect">
              <a:avLst/>
            </a:prstGeom>
            <a:noFill/>
          </p:spPr>
          <p:txBody>
            <a:bodyPr wrap="square" rtlCol="0">
              <a:spAutoFit/>
            </a:bodyPr>
            <a:lstStyle/>
            <a:p>
              <a:pPr algn="ctr"/>
              <a:r>
                <a:rPr lang="en-US" altLang="zh-CN" dirty="0">
                  <a:latin typeface="Microsoft YaHei"/>
                  <a:ea typeface="Microsoft YaHei"/>
                </a:rPr>
                <a:t>2.</a:t>
              </a:r>
              <a:r>
                <a:rPr lang="zh-CN" altLang="en-US" dirty="0">
                  <a:latin typeface="Microsoft YaHei"/>
                  <a:ea typeface="Microsoft YaHei"/>
                </a:rPr>
                <a:t>研究内容</a:t>
              </a:r>
              <a:endParaRPr lang="en-US" altLang="zh-CN" sz="1000" dirty="0"/>
            </a:p>
          </p:txBody>
        </p:sp>
        <p:sp>
          <p:nvSpPr>
            <p:cNvPr id="21" name="文本框 20">
              <a:extLst>
                <a:ext uri="{FF2B5EF4-FFF2-40B4-BE49-F238E27FC236}">
                  <a16:creationId xmlns:a16="http://schemas.microsoft.com/office/drawing/2014/main" id="{C40BCAF1-F6FD-309A-5912-FEA0CD2052E6}"/>
                </a:ext>
              </a:extLst>
            </p:cNvPr>
            <p:cNvSpPr txBox="1"/>
            <p:nvPr/>
          </p:nvSpPr>
          <p:spPr>
            <a:xfrm>
              <a:off x="4339422" y="216544"/>
              <a:ext cx="1439334" cy="369332"/>
            </a:xfrm>
            <a:prstGeom prst="rect">
              <a:avLst/>
            </a:prstGeom>
            <a:noFill/>
          </p:spPr>
          <p:txBody>
            <a:bodyPr wrap="square" rtlCol="0">
              <a:spAutoFit/>
            </a:bodyPr>
            <a:lstStyle/>
            <a:p>
              <a:pPr algn="ctr"/>
              <a:r>
                <a:rPr lang="en-US" altLang="zh-CN" dirty="0">
                  <a:latin typeface="Microsoft YaHei"/>
                  <a:ea typeface="Microsoft YaHei"/>
                </a:rPr>
                <a:t>3.</a:t>
              </a:r>
              <a:r>
                <a:rPr lang="zh-CN" altLang="en-US" dirty="0">
                  <a:latin typeface="Microsoft YaHei"/>
                  <a:ea typeface="Microsoft YaHei"/>
                </a:rPr>
                <a:t>研究成果</a:t>
              </a:r>
              <a:endParaRPr lang="en-US" altLang="zh-CN" sz="1000" dirty="0"/>
            </a:p>
          </p:txBody>
        </p:sp>
        <p:sp>
          <p:nvSpPr>
            <p:cNvPr id="22" name="文本框 21">
              <a:extLst>
                <a:ext uri="{FF2B5EF4-FFF2-40B4-BE49-F238E27FC236}">
                  <a16:creationId xmlns:a16="http://schemas.microsoft.com/office/drawing/2014/main" id="{97A3828F-4EE2-59E1-90E6-695964ED7DA7}"/>
                </a:ext>
              </a:extLst>
            </p:cNvPr>
            <p:cNvSpPr txBox="1"/>
            <p:nvPr/>
          </p:nvSpPr>
          <p:spPr>
            <a:xfrm>
              <a:off x="6311900" y="216544"/>
              <a:ext cx="2362200" cy="369332"/>
            </a:xfrm>
            <a:prstGeom prst="rect">
              <a:avLst/>
            </a:prstGeom>
            <a:noFill/>
          </p:spPr>
          <p:txBody>
            <a:bodyPr wrap="square" rtlCol="0">
              <a:spAutoFit/>
            </a:bodyPr>
            <a:lstStyle/>
            <a:p>
              <a:pPr algn="ctr"/>
              <a:r>
                <a:rPr lang="en-US" altLang="zh-CN" b="1" dirty="0">
                  <a:solidFill>
                    <a:srgbClr val="C00000"/>
                  </a:solidFill>
                  <a:latin typeface="Microsoft YaHei"/>
                  <a:ea typeface="Microsoft YaHei"/>
                </a:rPr>
                <a:t>4.</a:t>
              </a:r>
              <a:r>
                <a:rPr lang="zh-CN" altLang="en-US" b="1" dirty="0">
                  <a:solidFill>
                    <a:srgbClr val="C00000"/>
                  </a:solidFill>
                  <a:latin typeface="Microsoft YaHei"/>
                  <a:ea typeface="Microsoft YaHei"/>
                </a:rPr>
                <a:t>结论、讨论与改进</a:t>
              </a:r>
              <a:endParaRPr lang="en-US" altLang="zh-CN" sz="1000" b="1" dirty="0">
                <a:solidFill>
                  <a:srgbClr val="C00000"/>
                </a:solidFill>
              </a:endParaRPr>
            </a:p>
          </p:txBody>
        </p:sp>
      </p:grpSp>
      <p:sp>
        <p:nvSpPr>
          <p:cNvPr id="17" name="Freeform 8">
            <a:extLst>
              <a:ext uri="{FF2B5EF4-FFF2-40B4-BE49-F238E27FC236}">
                <a16:creationId xmlns:a16="http://schemas.microsoft.com/office/drawing/2014/main" id="{34596239-4A67-20FC-8F49-9487609CA3D5}"/>
              </a:ext>
            </a:extLst>
          </p:cNvPr>
          <p:cNvSpPr/>
          <p:nvPr/>
        </p:nvSpPr>
        <p:spPr>
          <a:xfrm>
            <a:off x="0" y="4927600"/>
            <a:ext cx="6578600" cy="1041400"/>
          </a:xfrm>
          <a:custGeom>
            <a:avLst/>
            <a:gdLst/>
            <a:ahLst/>
            <a:cxnLst/>
            <a:rect l="l" t="t" r="r" b="b"/>
            <a:pathLst>
              <a:path w="6578600" h="1041400">
                <a:moveTo>
                  <a:pt x="0" y="0"/>
                </a:moveTo>
                <a:lnTo>
                  <a:pt x="6578600" y="0"/>
                </a:lnTo>
                <a:lnTo>
                  <a:pt x="6578600" y="1041400"/>
                </a:lnTo>
                <a:lnTo>
                  <a:pt x="0" y="1041400"/>
                </a:lnTo>
                <a:close/>
              </a:path>
            </a:pathLst>
          </a:custGeom>
          <a:solidFill>
            <a:srgbClr val="013A8E">
              <a:alpha val="75000"/>
            </a:srgbClr>
          </a:solidFill>
        </p:spPr>
        <p:txBody>
          <a:bodyPr lIns="127000" rIns="127000" rtlCol="0" anchor="ctr"/>
          <a:lstStyle/>
          <a:p>
            <a:r>
              <a:rPr lang="en-US" sz="2800" spc="300" dirty="0">
                <a:solidFill>
                  <a:schemeClr val="bg1"/>
                </a:solidFill>
                <a:latin typeface="微软雅黑" panose="020B0503020204020204" pitchFamily="34" charset="-122"/>
                <a:ea typeface="微软雅黑" panose="020B0503020204020204" pitchFamily="34" charset="-122"/>
              </a:rPr>
              <a:t>    </a:t>
            </a:r>
            <a:r>
              <a:rPr lang="zh-CN" altLang="en-US" sz="2800" spc="300" dirty="0">
                <a:solidFill>
                  <a:schemeClr val="bg1"/>
                </a:solidFill>
                <a:latin typeface="微软雅黑" panose="020B0503020204020204" pitchFamily="34" charset="-122"/>
                <a:ea typeface="微软雅黑" panose="020B0503020204020204" pitchFamily="34" charset="-122"/>
              </a:rPr>
              <a:t>优劣分析</a:t>
            </a:r>
            <a:endParaRPr lang="en-US" sz="2800" spc="300" dirty="0">
              <a:solidFill>
                <a:schemeClr val="bg1"/>
              </a:solidFill>
              <a:latin typeface="微软雅黑" panose="020B0503020204020204" pitchFamily="34" charset="-122"/>
              <a:ea typeface="微软雅黑" panose="020B0503020204020204" pitchFamily="34" charset="-122"/>
            </a:endParaRPr>
          </a:p>
        </p:txBody>
      </p:sp>
      <p:graphicFrame>
        <p:nvGraphicFramePr>
          <p:cNvPr id="2" name="图示 1">
            <a:extLst>
              <a:ext uri="{FF2B5EF4-FFF2-40B4-BE49-F238E27FC236}">
                <a16:creationId xmlns:a16="http://schemas.microsoft.com/office/drawing/2014/main" id="{9D0969B6-1E0F-B428-5BCC-B1AA6843321B}"/>
              </a:ext>
            </a:extLst>
          </p:cNvPr>
          <p:cNvGraphicFramePr/>
          <p:nvPr>
            <p:extLst>
              <p:ext uri="{D42A27DB-BD31-4B8C-83A1-F6EECF244321}">
                <p14:modId xmlns:p14="http://schemas.microsoft.com/office/powerpoint/2010/main" val="1164149780"/>
              </p:ext>
            </p:extLst>
          </p:nvPr>
        </p:nvGraphicFramePr>
        <p:xfrm>
          <a:off x="2730500" y="942622"/>
          <a:ext cx="6096000" cy="3680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直接箭头连接符 4">
            <a:extLst>
              <a:ext uri="{FF2B5EF4-FFF2-40B4-BE49-F238E27FC236}">
                <a16:creationId xmlns:a16="http://schemas.microsoft.com/office/drawing/2014/main" id="{6399434B-3424-5C71-C6CB-EDF76D1E767C}"/>
              </a:ext>
            </a:extLst>
          </p:cNvPr>
          <p:cNvCxnSpPr>
            <a:cxnSpLocks/>
          </p:cNvCxnSpPr>
          <p:nvPr/>
        </p:nvCxnSpPr>
        <p:spPr>
          <a:xfrm flipH="1">
            <a:off x="3035300" y="2260600"/>
            <a:ext cx="21336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矩形 11">
            <a:extLst>
              <a:ext uri="{FF2B5EF4-FFF2-40B4-BE49-F238E27FC236}">
                <a16:creationId xmlns:a16="http://schemas.microsoft.com/office/drawing/2014/main" id="{D10AD0D0-CF8C-0B59-6F8A-A2D9F40394FC}"/>
              </a:ext>
            </a:extLst>
          </p:cNvPr>
          <p:cNvSpPr/>
          <p:nvPr/>
        </p:nvSpPr>
        <p:spPr>
          <a:xfrm>
            <a:off x="520700" y="1498599"/>
            <a:ext cx="2514600" cy="1828800"/>
          </a:xfrm>
          <a:prstGeom prst="rect">
            <a:avLst/>
          </a:prstGeom>
          <a:solidFill>
            <a:srgbClr val="EEEEEE"/>
          </a:solidFill>
        </p:spPr>
        <p:txBody>
          <a:bodyPr lIns="127000" rIns="127000" rtlCol="0" anchor="ctr"/>
          <a:lstStyle/>
          <a:p>
            <a:pPr algn="l">
              <a:lnSpc>
                <a:spcPts val="2300"/>
              </a:lnSpc>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不擅长生成“人工痕迹”为重的图片</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。引入了</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卷积神经网络</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，为后世生成图像的方向奠定了基础</a:t>
            </a:r>
            <a:endParaRPr lang="zh-CN" altLang="en-US" sz="1100" dirty="0">
              <a:latin typeface="微软雅黑" panose="020B0503020204020204" pitchFamily="34" charset="-122"/>
              <a:ea typeface="微软雅黑" panose="020B0503020204020204" pitchFamily="34" charset="-122"/>
            </a:endParaRPr>
          </a:p>
        </p:txBody>
      </p:sp>
      <p:cxnSp>
        <p:nvCxnSpPr>
          <p:cNvPr id="27" name="直接箭头连接符 26">
            <a:extLst>
              <a:ext uri="{FF2B5EF4-FFF2-40B4-BE49-F238E27FC236}">
                <a16:creationId xmlns:a16="http://schemas.microsoft.com/office/drawing/2014/main" id="{1C32F4AE-BF23-EDF9-7326-8F048C40DEBE}"/>
              </a:ext>
            </a:extLst>
          </p:cNvPr>
          <p:cNvCxnSpPr>
            <a:cxnSpLocks/>
          </p:cNvCxnSpPr>
          <p:nvPr/>
        </p:nvCxnSpPr>
        <p:spPr>
          <a:xfrm>
            <a:off x="6388100" y="3708400"/>
            <a:ext cx="20574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0" name="矩形 29">
            <a:extLst>
              <a:ext uri="{FF2B5EF4-FFF2-40B4-BE49-F238E27FC236}">
                <a16:creationId xmlns:a16="http://schemas.microsoft.com/office/drawing/2014/main" id="{907C528F-0FAF-F582-D2A3-C8FEDBF3C5CE}"/>
              </a:ext>
            </a:extLst>
          </p:cNvPr>
          <p:cNvSpPr/>
          <p:nvPr/>
        </p:nvSpPr>
        <p:spPr>
          <a:xfrm>
            <a:off x="8445500" y="2390423"/>
            <a:ext cx="2514600" cy="2613376"/>
          </a:xfrm>
          <a:prstGeom prst="rect">
            <a:avLst/>
          </a:prstGeom>
          <a:solidFill>
            <a:srgbClr val="EEEEEE"/>
          </a:solidFill>
        </p:spPr>
        <p:txBody>
          <a:bodyPr lIns="127000" rIns="127000" rtlCol="0" anchor="ctr"/>
          <a:lstStyle/>
          <a:p>
            <a:pPr algn="l">
              <a:lnSpc>
                <a:spcPts val="2300"/>
              </a:lnSpc>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更多的隐层增加了广泛的</a:t>
            </a:r>
            <a:r>
              <a:rPr lang="zh-CN" altLang="en-US" sz="1800" b="1" kern="100" dirty="0">
                <a:effectLst/>
                <a:latin typeface="微软雅黑" panose="020B0503020204020204" pitchFamily="34" charset="-122"/>
                <a:ea typeface="微软雅黑" panose="020B0503020204020204" pitchFamily="34" charset="-122"/>
                <a:cs typeface="Times New Roman" panose="02020603050405020304" pitchFamily="18" charset="0"/>
              </a:rPr>
              <a:t>分类表达能力</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，同时，训练时长和计算量大大增加。添加了</a:t>
            </a:r>
            <a:r>
              <a:rPr lang="zh-CN" altLang="en-US" sz="1800" b="1" kern="100" dirty="0">
                <a:effectLst/>
                <a:latin typeface="微软雅黑" panose="020B0503020204020204" pitchFamily="34" charset="-122"/>
                <a:ea typeface="微软雅黑" panose="020B0503020204020204" pitchFamily="34" charset="-122"/>
                <a:cs typeface="Times New Roman" panose="02020603050405020304" pitchFamily="18" charset="0"/>
              </a:rPr>
              <a:t>针对性的网络层</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，改善了生成图像某些特定的方面。</a:t>
            </a:r>
            <a:endParaRPr lang="zh-CN" altLang="en-US" sz="1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5417202"/>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Freeform 1"/>
          <p:cNvSpPr/>
          <p:nvPr/>
        </p:nvSpPr>
        <p:spPr>
          <a:xfrm>
            <a:off x="2501900" y="1625600"/>
            <a:ext cx="2806700" cy="3467100"/>
          </a:xfrm>
          <a:custGeom>
            <a:avLst/>
            <a:gdLst/>
            <a:ahLst/>
            <a:cxnLst/>
            <a:rect l="l" t="t" r="r" b="b"/>
            <a:pathLst>
              <a:path w="2806700" h="3467100">
                <a:moveTo>
                  <a:pt x="0" y="0"/>
                </a:moveTo>
                <a:lnTo>
                  <a:pt x="2806700" y="0"/>
                </a:lnTo>
                <a:lnTo>
                  <a:pt x="2806700" y="3467100"/>
                </a:lnTo>
                <a:lnTo>
                  <a:pt x="0" y="3467100"/>
                </a:lnTo>
                <a:close/>
              </a:path>
            </a:pathLst>
          </a:custGeom>
          <a:solidFill>
            <a:srgbClr val="013A8E">
              <a:alpha val="75000"/>
            </a:srgbClr>
          </a:solidFill>
        </p:spPr>
        <p:txBody>
          <a:bodyPr lIns="127000" rIns="127000" rtlCol="0" anchor="ctr"/>
          <a:lstStyle/>
          <a:p>
            <a:pPr algn="l"/>
            <a:endParaRPr lang="en-US" sz="1100"/>
          </a:p>
        </p:txBody>
      </p:sp>
      <p:sp>
        <p:nvSpPr>
          <p:cNvPr id="17" name="TextBox 2"/>
          <p:cNvSpPr txBox="1"/>
          <p:nvPr/>
        </p:nvSpPr>
        <p:spPr>
          <a:xfrm>
            <a:off x="2636901" y="2057400"/>
            <a:ext cx="2540000" cy="1733550"/>
          </a:xfrm>
          <a:prstGeom prst="rect">
            <a:avLst/>
          </a:prstGeom>
          <a:solidFill>
            <a:srgbClr val="FFFFFF">
              <a:alpha val="0"/>
            </a:srgbClr>
          </a:solidFill>
        </p:spPr>
        <p:txBody>
          <a:bodyPr lIns="31750" tIns="12700" rIns="31750" bIns="12700" rtlCol="0" anchor="t">
            <a:spAutoFit/>
          </a:bodyPr>
          <a:lstStyle/>
          <a:p>
            <a:pPr algn="ctr" latinLnBrk="1">
              <a:lnSpc>
                <a:spcPct val="113400"/>
              </a:lnSpc>
            </a:pPr>
            <a:r>
              <a:rPr lang="en-US" sz="9600" b="0">
                <a:solidFill>
                  <a:srgbClr val="FFFFFF"/>
                </a:solidFill>
                <a:latin typeface="Microsoft YaHei"/>
                <a:ea typeface="Microsoft YaHei"/>
              </a:rPr>
              <a:t>01</a:t>
            </a:r>
            <a:endParaRPr lang="en-US" sz="1100"/>
          </a:p>
        </p:txBody>
      </p:sp>
      <p:sp>
        <p:nvSpPr>
          <p:cNvPr id="18" name="TextBox 3"/>
          <p:cNvSpPr txBox="1"/>
          <p:nvPr/>
        </p:nvSpPr>
        <p:spPr>
          <a:xfrm>
            <a:off x="2146300" y="3898900"/>
            <a:ext cx="3543872" cy="520700"/>
          </a:xfrm>
          <a:prstGeom prst="rect">
            <a:avLst/>
          </a:prstGeom>
          <a:solidFill>
            <a:srgbClr val="FFFFFF">
              <a:alpha val="0"/>
            </a:srgbClr>
          </a:solidFill>
        </p:spPr>
        <p:txBody>
          <a:bodyPr lIns="31750" tIns="12700" rIns="31750" bIns="12700" rtlCol="0" anchor="t">
            <a:spAutoFit/>
          </a:bodyPr>
          <a:lstStyle/>
          <a:p>
            <a:pPr algn="ctr" latinLnBrk="1">
              <a:lnSpc>
                <a:spcPct val="113400"/>
              </a:lnSpc>
            </a:pPr>
            <a:r>
              <a:rPr lang="en-US" sz="2800" b="0" spc="250">
                <a:solidFill>
                  <a:srgbClr val="FFFFFF"/>
                </a:solidFill>
                <a:latin typeface="Microsoft YaHei"/>
                <a:ea typeface="Microsoft YaHei"/>
              </a:rPr>
              <a:t>PART</a:t>
            </a:r>
            <a:endParaRPr lang="en-US" sz="1100"/>
          </a:p>
        </p:txBody>
      </p:sp>
      <p:cxnSp>
        <p:nvCxnSpPr>
          <p:cNvPr id="19" name="Connector 4"/>
          <p:cNvCxnSpPr/>
          <p:nvPr/>
        </p:nvCxnSpPr>
        <p:spPr>
          <a:xfrm>
            <a:off x="2967101" y="4584700"/>
            <a:ext cx="1896903" cy="0"/>
          </a:xfrm>
          <a:prstGeom prst="straightConnector1">
            <a:avLst/>
          </a:prstGeom>
          <a:solidFill>
            <a:srgbClr val="FFFFFF"/>
          </a:solidFill>
          <a:ln w="12700">
            <a:solidFill>
              <a:srgbClr val="FFFFFF"/>
            </a:solidFill>
            <a:prstDash val="solid"/>
            <a:headEnd type="none" w="med" len="med"/>
            <a:tailEnd type="none" w="med" len="med"/>
          </a:ln>
        </p:spPr>
      </p:cxnSp>
      <p:cxnSp>
        <p:nvCxnSpPr>
          <p:cNvPr id="20" name="Connector 5"/>
          <p:cNvCxnSpPr/>
          <p:nvPr/>
        </p:nvCxnSpPr>
        <p:spPr>
          <a:xfrm>
            <a:off x="6153404" y="4088638"/>
            <a:ext cx="0" cy="2452095"/>
          </a:xfrm>
          <a:prstGeom prst="straightConnector1">
            <a:avLst/>
          </a:prstGeom>
          <a:solidFill>
            <a:srgbClr val="C8C8C8"/>
          </a:solidFill>
          <a:ln w="19050">
            <a:solidFill>
              <a:srgbClr val="C8C8C8"/>
            </a:solidFill>
            <a:prstDash val="solid"/>
            <a:headEnd type="none" w="med" len="med"/>
            <a:tailEnd type="none" w="med" len="med"/>
          </a:ln>
        </p:spPr>
      </p:cxnSp>
      <p:sp>
        <p:nvSpPr>
          <p:cNvPr id="21" name="TextBox 6"/>
          <p:cNvSpPr txBox="1"/>
          <p:nvPr/>
        </p:nvSpPr>
        <p:spPr>
          <a:xfrm>
            <a:off x="6845300" y="4310169"/>
            <a:ext cx="3517899" cy="549061"/>
          </a:xfrm>
          <a:prstGeom prst="rect">
            <a:avLst/>
          </a:prstGeom>
          <a:solidFill>
            <a:srgbClr val="FFFFFF">
              <a:alpha val="0"/>
            </a:srgbClr>
          </a:solidFill>
        </p:spPr>
        <p:txBody>
          <a:bodyPr wrap="square" lIns="31750" tIns="12700" rIns="31750" bIns="12700" rtlCol="0" anchor="t">
            <a:spAutoFit/>
          </a:bodyPr>
          <a:lstStyle/>
          <a:p>
            <a:pPr latinLnBrk="1">
              <a:lnSpc>
                <a:spcPct val="113400"/>
              </a:lnSpc>
            </a:pPr>
            <a:r>
              <a:rPr lang="zh-CN" altLang="en-US" sz="3200" b="1" spc="300" dirty="0">
                <a:solidFill>
                  <a:srgbClr val="212121"/>
                </a:solidFill>
                <a:latin typeface="Microsoft YaHei"/>
                <a:ea typeface="Microsoft YaHei"/>
              </a:rPr>
              <a:t>选题综述</a:t>
            </a:r>
            <a:endParaRPr lang="en-US" sz="1200" b="1" dirty="0"/>
          </a:p>
        </p:txBody>
      </p:sp>
      <p:sp>
        <p:nvSpPr>
          <p:cNvPr id="14" name="TextBox 7">
            <a:extLst>
              <a:ext uri="{FF2B5EF4-FFF2-40B4-BE49-F238E27FC236}">
                <a16:creationId xmlns:a16="http://schemas.microsoft.com/office/drawing/2014/main" id="{C7FBAAE6-18B8-1CC3-C422-08E7EB5F278A}"/>
              </a:ext>
            </a:extLst>
          </p:cNvPr>
          <p:cNvSpPr txBox="1"/>
          <p:nvPr/>
        </p:nvSpPr>
        <p:spPr>
          <a:xfrm>
            <a:off x="7087110" y="5101694"/>
            <a:ext cx="2666998" cy="287323"/>
          </a:xfrm>
          <a:prstGeom prst="rect">
            <a:avLst/>
          </a:prstGeom>
        </p:spPr>
        <p:txBody>
          <a:bodyPr wrap="square" lIns="31750" tIns="12700" rIns="31750" bIns="12700" rtlCol="0" anchor="t">
            <a:spAutoFit/>
          </a:bodyPr>
          <a:lstStyle/>
          <a:p>
            <a:pPr marL="285750" indent="-285750" latinLnBrk="1">
              <a:lnSpc>
                <a:spcPct val="113400"/>
              </a:lnSpc>
              <a:buFont typeface="Arial" panose="020B0604020202020204" pitchFamily="34" charset="0"/>
              <a:buChar char="•"/>
            </a:pPr>
            <a:r>
              <a:rPr lang="zh-CN" altLang="en-US" sz="1600" dirty="0">
                <a:latin typeface="Microsoft YaHei"/>
                <a:ea typeface="Microsoft YaHei"/>
              </a:rPr>
              <a:t>生成式对抗网络</a:t>
            </a:r>
            <a:endParaRPr lang="en-US" sz="1200" dirty="0"/>
          </a:p>
        </p:txBody>
      </p:sp>
      <p:sp>
        <p:nvSpPr>
          <p:cNvPr id="22" name="TextBox 9">
            <a:extLst>
              <a:ext uri="{FF2B5EF4-FFF2-40B4-BE49-F238E27FC236}">
                <a16:creationId xmlns:a16="http://schemas.microsoft.com/office/drawing/2014/main" id="{23F0E81A-2F00-FAB5-ED5B-24E081B95876}"/>
              </a:ext>
            </a:extLst>
          </p:cNvPr>
          <p:cNvSpPr txBox="1"/>
          <p:nvPr/>
        </p:nvSpPr>
        <p:spPr>
          <a:xfrm>
            <a:off x="7087110" y="5487819"/>
            <a:ext cx="2895600" cy="287323"/>
          </a:xfrm>
          <a:prstGeom prst="rect">
            <a:avLst/>
          </a:prstGeom>
        </p:spPr>
        <p:txBody>
          <a:bodyPr wrap="square" lIns="31750" tIns="12700" rIns="31750" bIns="12700" rtlCol="0" anchor="t">
            <a:spAutoFit/>
          </a:bodyPr>
          <a:lstStyle/>
          <a:p>
            <a:pPr marL="285750" indent="-285750" latinLnBrk="1">
              <a:lnSpc>
                <a:spcPct val="113400"/>
              </a:lnSpc>
              <a:buFont typeface="Arial" panose="020B0604020202020204" pitchFamily="34" charset="0"/>
              <a:buChar char="•"/>
            </a:pPr>
            <a:r>
              <a:rPr lang="zh-CN" altLang="en-US" sz="1600" dirty="0">
                <a:latin typeface="Microsoft YaHei"/>
                <a:ea typeface="Microsoft YaHei"/>
              </a:rPr>
              <a:t>深层卷积生成式对抗网络</a:t>
            </a:r>
            <a:endParaRPr lang="en-US" sz="1200" dirty="0"/>
          </a:p>
        </p:txBody>
      </p:sp>
      <p:sp>
        <p:nvSpPr>
          <p:cNvPr id="23" name="TextBox 9">
            <a:extLst>
              <a:ext uri="{FF2B5EF4-FFF2-40B4-BE49-F238E27FC236}">
                <a16:creationId xmlns:a16="http://schemas.microsoft.com/office/drawing/2014/main" id="{B8742C85-8397-3145-1CEA-7F84B5737E4E}"/>
              </a:ext>
            </a:extLst>
          </p:cNvPr>
          <p:cNvSpPr txBox="1"/>
          <p:nvPr/>
        </p:nvSpPr>
        <p:spPr>
          <a:xfrm>
            <a:off x="7087110" y="5873944"/>
            <a:ext cx="2895600" cy="287323"/>
          </a:xfrm>
          <a:prstGeom prst="rect">
            <a:avLst/>
          </a:prstGeom>
        </p:spPr>
        <p:txBody>
          <a:bodyPr wrap="square" lIns="31750" tIns="12700" rIns="31750" bIns="12700" rtlCol="0" anchor="t">
            <a:spAutoFit/>
          </a:bodyPr>
          <a:lstStyle/>
          <a:p>
            <a:pPr marL="285750" indent="-285750" latinLnBrk="1">
              <a:lnSpc>
                <a:spcPct val="113400"/>
              </a:lnSpc>
              <a:buFont typeface="Arial" panose="020B0604020202020204" pitchFamily="34" charset="0"/>
              <a:buChar char="•"/>
            </a:pPr>
            <a:r>
              <a:rPr lang="zh-CN" altLang="en-US" sz="1600" dirty="0">
                <a:latin typeface="Microsoft YaHei"/>
                <a:ea typeface="Microsoft YaHei"/>
              </a:rPr>
              <a:t>风格生成式对抗网络</a:t>
            </a:r>
            <a:endParaRPr lang="en-US" sz="12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14" grpId="0"/>
      <p:bldP spid="22"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F4AB5DB2-15D8-C9C9-7960-559081DBB2CE}"/>
              </a:ext>
            </a:extLst>
          </p:cNvPr>
          <p:cNvGrpSpPr/>
          <p:nvPr/>
        </p:nvGrpSpPr>
        <p:grpSpPr>
          <a:xfrm>
            <a:off x="0" y="216544"/>
            <a:ext cx="11557000" cy="554693"/>
            <a:chOff x="0" y="216544"/>
            <a:chExt cx="11557000" cy="554693"/>
          </a:xfrm>
        </p:grpSpPr>
        <p:cxnSp>
          <p:nvCxnSpPr>
            <p:cNvPr id="3" name="直接连接符 2">
              <a:extLst>
                <a:ext uri="{FF2B5EF4-FFF2-40B4-BE49-F238E27FC236}">
                  <a16:creationId xmlns:a16="http://schemas.microsoft.com/office/drawing/2014/main" id="{2F7E6DD4-1BAA-C311-FC67-4C3F52B339F9}"/>
                </a:ext>
              </a:extLst>
            </p:cNvPr>
            <p:cNvCxnSpPr/>
            <p:nvPr/>
          </p:nvCxnSpPr>
          <p:spPr>
            <a:xfrm flipH="1">
              <a:off x="0" y="771237"/>
              <a:ext cx="11557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D705C92-E9B1-D34D-001F-EB63CBF0DC73}"/>
                </a:ext>
              </a:extLst>
            </p:cNvPr>
            <p:cNvSpPr txBox="1"/>
            <p:nvPr/>
          </p:nvSpPr>
          <p:spPr>
            <a:xfrm>
              <a:off x="439882" y="216544"/>
              <a:ext cx="1376218" cy="369332"/>
            </a:xfrm>
            <a:prstGeom prst="rect">
              <a:avLst/>
            </a:prstGeom>
            <a:noFill/>
          </p:spPr>
          <p:txBody>
            <a:bodyPr wrap="square" rtlCol="0">
              <a:spAutoFit/>
            </a:bodyPr>
            <a:lstStyle/>
            <a:p>
              <a:pPr algn="ctr"/>
              <a:r>
                <a:rPr lang="en-US" altLang="zh-CN" dirty="0">
                  <a:latin typeface="Microsoft YaHei"/>
                  <a:ea typeface="Microsoft YaHei"/>
                </a:rPr>
                <a:t>1.</a:t>
              </a:r>
              <a:r>
                <a:rPr lang="zh-CN" altLang="en-US" dirty="0">
                  <a:latin typeface="Microsoft YaHei"/>
                  <a:ea typeface="Microsoft YaHei"/>
                </a:rPr>
                <a:t>选题综述</a:t>
              </a:r>
              <a:endParaRPr lang="en-US" altLang="zh-CN" sz="1000" dirty="0"/>
            </a:p>
          </p:txBody>
        </p:sp>
        <p:sp>
          <p:nvSpPr>
            <p:cNvPr id="20" name="文本框 19">
              <a:extLst>
                <a:ext uri="{FF2B5EF4-FFF2-40B4-BE49-F238E27FC236}">
                  <a16:creationId xmlns:a16="http://schemas.microsoft.com/office/drawing/2014/main" id="{9C34BE3E-72B3-69FB-F9BB-E8F29D5450B9}"/>
                </a:ext>
              </a:extLst>
            </p:cNvPr>
            <p:cNvSpPr txBox="1"/>
            <p:nvPr/>
          </p:nvSpPr>
          <p:spPr>
            <a:xfrm>
              <a:off x="2349243" y="216544"/>
              <a:ext cx="1457036" cy="369332"/>
            </a:xfrm>
            <a:prstGeom prst="rect">
              <a:avLst/>
            </a:prstGeom>
            <a:noFill/>
          </p:spPr>
          <p:txBody>
            <a:bodyPr wrap="square" rtlCol="0">
              <a:spAutoFit/>
            </a:bodyPr>
            <a:lstStyle/>
            <a:p>
              <a:pPr algn="ctr"/>
              <a:r>
                <a:rPr lang="en-US" altLang="zh-CN" dirty="0">
                  <a:latin typeface="Microsoft YaHei"/>
                  <a:ea typeface="Microsoft YaHei"/>
                </a:rPr>
                <a:t>2.</a:t>
              </a:r>
              <a:r>
                <a:rPr lang="zh-CN" altLang="en-US" dirty="0">
                  <a:latin typeface="Microsoft YaHei"/>
                  <a:ea typeface="Microsoft YaHei"/>
                </a:rPr>
                <a:t>研究内容</a:t>
              </a:r>
              <a:endParaRPr lang="en-US" altLang="zh-CN" sz="1000" dirty="0"/>
            </a:p>
          </p:txBody>
        </p:sp>
        <p:sp>
          <p:nvSpPr>
            <p:cNvPr id="21" name="文本框 20">
              <a:extLst>
                <a:ext uri="{FF2B5EF4-FFF2-40B4-BE49-F238E27FC236}">
                  <a16:creationId xmlns:a16="http://schemas.microsoft.com/office/drawing/2014/main" id="{C40BCAF1-F6FD-309A-5912-FEA0CD2052E6}"/>
                </a:ext>
              </a:extLst>
            </p:cNvPr>
            <p:cNvSpPr txBox="1"/>
            <p:nvPr/>
          </p:nvSpPr>
          <p:spPr>
            <a:xfrm>
              <a:off x="4339422" y="216544"/>
              <a:ext cx="1439334" cy="369332"/>
            </a:xfrm>
            <a:prstGeom prst="rect">
              <a:avLst/>
            </a:prstGeom>
            <a:noFill/>
          </p:spPr>
          <p:txBody>
            <a:bodyPr wrap="square" rtlCol="0">
              <a:spAutoFit/>
            </a:bodyPr>
            <a:lstStyle/>
            <a:p>
              <a:pPr algn="ctr"/>
              <a:r>
                <a:rPr lang="en-US" altLang="zh-CN" dirty="0">
                  <a:latin typeface="Microsoft YaHei"/>
                  <a:ea typeface="Microsoft YaHei"/>
                </a:rPr>
                <a:t>3.</a:t>
              </a:r>
              <a:r>
                <a:rPr lang="zh-CN" altLang="en-US" dirty="0">
                  <a:latin typeface="Microsoft YaHei"/>
                  <a:ea typeface="Microsoft YaHei"/>
                </a:rPr>
                <a:t>研究成果</a:t>
              </a:r>
              <a:endParaRPr lang="en-US" altLang="zh-CN" sz="1000" dirty="0"/>
            </a:p>
          </p:txBody>
        </p:sp>
        <p:sp>
          <p:nvSpPr>
            <p:cNvPr id="22" name="文本框 21">
              <a:extLst>
                <a:ext uri="{FF2B5EF4-FFF2-40B4-BE49-F238E27FC236}">
                  <a16:creationId xmlns:a16="http://schemas.microsoft.com/office/drawing/2014/main" id="{97A3828F-4EE2-59E1-90E6-695964ED7DA7}"/>
                </a:ext>
              </a:extLst>
            </p:cNvPr>
            <p:cNvSpPr txBox="1"/>
            <p:nvPr/>
          </p:nvSpPr>
          <p:spPr>
            <a:xfrm>
              <a:off x="6311900" y="216544"/>
              <a:ext cx="2362200" cy="369332"/>
            </a:xfrm>
            <a:prstGeom prst="rect">
              <a:avLst/>
            </a:prstGeom>
            <a:noFill/>
          </p:spPr>
          <p:txBody>
            <a:bodyPr wrap="square" rtlCol="0">
              <a:spAutoFit/>
            </a:bodyPr>
            <a:lstStyle/>
            <a:p>
              <a:pPr algn="ctr"/>
              <a:r>
                <a:rPr lang="en-US" altLang="zh-CN" b="1" dirty="0">
                  <a:solidFill>
                    <a:srgbClr val="C00000"/>
                  </a:solidFill>
                  <a:latin typeface="Microsoft YaHei"/>
                  <a:ea typeface="Microsoft YaHei"/>
                </a:rPr>
                <a:t>4.</a:t>
              </a:r>
              <a:r>
                <a:rPr lang="zh-CN" altLang="en-US" b="1" dirty="0">
                  <a:solidFill>
                    <a:srgbClr val="C00000"/>
                  </a:solidFill>
                  <a:latin typeface="Microsoft YaHei"/>
                  <a:ea typeface="Microsoft YaHei"/>
                </a:rPr>
                <a:t>结论、讨论与改进</a:t>
              </a:r>
              <a:endParaRPr lang="en-US" altLang="zh-CN" sz="1000" b="1" dirty="0">
                <a:solidFill>
                  <a:srgbClr val="C00000"/>
                </a:solidFill>
              </a:endParaRPr>
            </a:p>
          </p:txBody>
        </p:sp>
      </p:grpSp>
      <p:sp>
        <p:nvSpPr>
          <p:cNvPr id="17" name="Freeform 8">
            <a:extLst>
              <a:ext uri="{FF2B5EF4-FFF2-40B4-BE49-F238E27FC236}">
                <a16:creationId xmlns:a16="http://schemas.microsoft.com/office/drawing/2014/main" id="{34596239-4A67-20FC-8F49-9487609CA3D5}"/>
              </a:ext>
            </a:extLst>
          </p:cNvPr>
          <p:cNvSpPr/>
          <p:nvPr/>
        </p:nvSpPr>
        <p:spPr>
          <a:xfrm>
            <a:off x="0" y="4927600"/>
            <a:ext cx="6578600" cy="1041400"/>
          </a:xfrm>
          <a:custGeom>
            <a:avLst/>
            <a:gdLst/>
            <a:ahLst/>
            <a:cxnLst/>
            <a:rect l="l" t="t" r="r" b="b"/>
            <a:pathLst>
              <a:path w="6578600" h="1041400">
                <a:moveTo>
                  <a:pt x="0" y="0"/>
                </a:moveTo>
                <a:lnTo>
                  <a:pt x="6578600" y="0"/>
                </a:lnTo>
                <a:lnTo>
                  <a:pt x="6578600" y="1041400"/>
                </a:lnTo>
                <a:lnTo>
                  <a:pt x="0" y="1041400"/>
                </a:lnTo>
                <a:close/>
              </a:path>
            </a:pathLst>
          </a:custGeom>
          <a:solidFill>
            <a:srgbClr val="013A8E">
              <a:alpha val="75000"/>
            </a:srgbClr>
          </a:solidFill>
        </p:spPr>
        <p:txBody>
          <a:bodyPr lIns="127000" rIns="127000" rtlCol="0" anchor="ctr"/>
          <a:lstStyle/>
          <a:p>
            <a:r>
              <a:rPr lang="en-US" sz="2800" spc="300" dirty="0">
                <a:solidFill>
                  <a:schemeClr val="bg1"/>
                </a:solidFill>
                <a:latin typeface="微软雅黑" panose="020B0503020204020204" pitchFamily="34" charset="-122"/>
                <a:ea typeface="微软雅黑" panose="020B0503020204020204" pitchFamily="34" charset="-122"/>
              </a:rPr>
              <a:t>    </a:t>
            </a:r>
            <a:r>
              <a:rPr lang="zh-CN" altLang="en-US" sz="2800" spc="300" dirty="0">
                <a:solidFill>
                  <a:schemeClr val="bg1"/>
                </a:solidFill>
                <a:latin typeface="微软雅黑" panose="020B0503020204020204" pitchFamily="34" charset="-122"/>
                <a:ea typeface="微软雅黑" panose="020B0503020204020204" pitchFamily="34" charset="-122"/>
              </a:rPr>
              <a:t>区别度问题</a:t>
            </a:r>
            <a:endParaRPr lang="en-US" sz="2800" spc="300" dirty="0">
              <a:solidFill>
                <a:schemeClr val="bg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BF996F18-BF11-115A-7559-A857846D753E}"/>
              </a:ext>
            </a:extLst>
          </p:cNvPr>
          <p:cNvSpPr txBox="1"/>
          <p:nvPr/>
        </p:nvSpPr>
        <p:spPr>
          <a:xfrm>
            <a:off x="825500" y="1151022"/>
            <a:ext cx="4340792" cy="993670"/>
          </a:xfrm>
          <a:prstGeom prst="rect">
            <a:avLst/>
          </a:prstGeom>
          <a:noFill/>
        </p:spPr>
        <p:txBody>
          <a:bodyPr wrap="square">
            <a:spAutoFit/>
          </a:bodyPr>
          <a:lstStyle/>
          <a:p>
            <a:pPr>
              <a:lnSpc>
                <a:spcPts val="2400"/>
              </a:lnSpc>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生成图片和数据集图片的区别度在哪里</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ts val="2400"/>
              </a:lnSpc>
            </a:pPr>
            <a:r>
              <a:rPr lang="zh-CN" altLang="en-US" dirty="0">
                <a:latin typeface="微软雅黑" panose="020B0503020204020204" pitchFamily="34" charset="-122"/>
                <a:ea typeface="微软雅黑" panose="020B0503020204020204" pitchFamily="34" charset="-122"/>
              </a:rPr>
              <a:t>为什么要使用</a:t>
            </a:r>
            <a:r>
              <a:rPr lang="en-US" altLang="zh-CN" dirty="0">
                <a:latin typeface="微软雅黑" panose="020B0503020204020204" pitchFamily="34" charset="-122"/>
                <a:ea typeface="微软雅黑" panose="020B0503020204020204" pitchFamily="34" charset="-122"/>
              </a:rPr>
              <a:t>GAN</a:t>
            </a:r>
            <a:r>
              <a:rPr lang="zh-CN" altLang="en-US" dirty="0">
                <a:latin typeface="微软雅黑" panose="020B0503020204020204" pitchFamily="34" charset="-122"/>
                <a:ea typeface="微软雅黑" panose="020B0503020204020204" pitchFamily="34" charset="-122"/>
              </a:rPr>
              <a:t>训练生成模型，再让模型生成“模仿”的图片？</a:t>
            </a:r>
            <a:endParaRPr lang="en-US" altLang="zh-CN"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F8E95DF7-46DD-5AA9-9B38-3391D9E55430}"/>
              </a:ext>
            </a:extLst>
          </p:cNvPr>
          <p:cNvSpPr txBox="1"/>
          <p:nvPr/>
        </p:nvSpPr>
        <p:spPr>
          <a:xfrm>
            <a:off x="1511300" y="2662725"/>
            <a:ext cx="3878992" cy="1412118"/>
          </a:xfrm>
          <a:prstGeom prst="rect">
            <a:avLst/>
          </a:prstGeom>
          <a:noFill/>
        </p:spPr>
        <p:txBody>
          <a:bodyPr wrap="square">
            <a:spAutoFit/>
          </a:bodyPr>
          <a:lstStyle/>
          <a:p>
            <a:pPr marL="342900" indent="-342900">
              <a:lnSpc>
                <a:spcPts val="3500"/>
              </a:lnSpc>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数据集不是无限的</a:t>
            </a:r>
            <a:endParaRPr lang="en-US" altLang="zh-CN" sz="2800" dirty="0">
              <a:latin typeface="微软雅黑" panose="020B0503020204020204" pitchFamily="34" charset="-122"/>
              <a:ea typeface="微软雅黑" panose="020B0503020204020204" pitchFamily="34" charset="-122"/>
            </a:endParaRPr>
          </a:p>
          <a:p>
            <a:pPr marL="342900" indent="-342900">
              <a:lnSpc>
                <a:spcPts val="3500"/>
              </a:lnSpc>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模型不是顽固的</a:t>
            </a:r>
            <a:endParaRPr lang="en-US" altLang="zh-CN" sz="2800" dirty="0">
              <a:latin typeface="微软雅黑" panose="020B0503020204020204" pitchFamily="34" charset="-122"/>
              <a:ea typeface="微软雅黑" panose="020B0503020204020204" pitchFamily="34" charset="-122"/>
            </a:endParaRPr>
          </a:p>
          <a:p>
            <a:pPr marL="342900" indent="-342900">
              <a:lnSpc>
                <a:spcPts val="3500"/>
              </a:lnSpc>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交叉领域应用</a:t>
            </a:r>
          </a:p>
        </p:txBody>
      </p:sp>
      <p:pic>
        <p:nvPicPr>
          <p:cNvPr id="7" name="图片 6">
            <a:extLst>
              <a:ext uri="{FF2B5EF4-FFF2-40B4-BE49-F238E27FC236}">
                <a16:creationId xmlns:a16="http://schemas.microsoft.com/office/drawing/2014/main" id="{E5E2E138-1E75-DB6D-1130-CB81F9C72109}"/>
              </a:ext>
            </a:extLst>
          </p:cNvPr>
          <p:cNvPicPr>
            <a:picLocks noChangeAspect="1"/>
          </p:cNvPicPr>
          <p:nvPr/>
        </p:nvPicPr>
        <p:blipFill>
          <a:blip r:embed="rId3"/>
          <a:stretch>
            <a:fillRect/>
          </a:stretch>
        </p:blipFill>
        <p:spPr>
          <a:xfrm>
            <a:off x="7211846" y="2486020"/>
            <a:ext cx="2593067" cy="3200817"/>
          </a:xfrm>
          <a:prstGeom prst="rect">
            <a:avLst/>
          </a:prstGeom>
        </p:spPr>
      </p:pic>
      <p:pic>
        <p:nvPicPr>
          <p:cNvPr id="9" name="图片 8">
            <a:extLst>
              <a:ext uri="{FF2B5EF4-FFF2-40B4-BE49-F238E27FC236}">
                <a16:creationId xmlns:a16="http://schemas.microsoft.com/office/drawing/2014/main" id="{158F892E-DA44-4E2F-83EC-56281F1A6E62}"/>
              </a:ext>
            </a:extLst>
          </p:cNvPr>
          <p:cNvPicPr>
            <a:picLocks noChangeAspect="1"/>
          </p:cNvPicPr>
          <p:nvPr/>
        </p:nvPicPr>
        <p:blipFill>
          <a:blip r:embed="rId4"/>
          <a:stretch>
            <a:fillRect/>
          </a:stretch>
        </p:blipFill>
        <p:spPr>
          <a:xfrm>
            <a:off x="5247986" y="1193802"/>
            <a:ext cx="6142673" cy="1237902"/>
          </a:xfrm>
          <a:prstGeom prst="rect">
            <a:avLst/>
          </a:prstGeom>
        </p:spPr>
      </p:pic>
    </p:spTree>
    <p:extLst>
      <p:ext uri="{BB962C8B-B14F-4D97-AF65-F5344CB8AC3E}">
        <p14:creationId xmlns:p14="http://schemas.microsoft.com/office/powerpoint/2010/main" val="253363351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72222" y="2461329"/>
            <a:ext cx="8925878" cy="951735"/>
          </a:xfrm>
          <a:prstGeom prst="rect">
            <a:avLst/>
          </a:prstGeom>
          <a:solidFill>
            <a:srgbClr val="FFFFFF">
              <a:alpha val="0"/>
            </a:srgbClr>
          </a:solidFill>
        </p:spPr>
        <p:txBody>
          <a:bodyPr wrap="square" lIns="31750" tIns="12700" rIns="31750" bIns="12700" rtlCol="0" anchor="t">
            <a:spAutoFit/>
          </a:bodyPr>
          <a:lstStyle/>
          <a:p>
            <a:pPr algn="ctr" latinLnBrk="1">
              <a:lnSpc>
                <a:spcPct val="113400"/>
              </a:lnSpc>
            </a:pPr>
            <a:r>
              <a:rPr lang="zh-CN" altLang="en-US" sz="4400" spc="300" dirty="0">
                <a:solidFill>
                  <a:srgbClr val="2A3036"/>
                </a:solidFill>
                <a:latin typeface="微软雅黑" panose="020B0503020204020204" pitchFamily="34" charset="-122"/>
                <a:ea typeface="微软雅黑" panose="020B0503020204020204" pitchFamily="34" charset="-122"/>
              </a:rPr>
              <a:t>谢谢</a:t>
            </a:r>
          </a:p>
          <a:p>
            <a:pPr algn="ctr" latinLnBrk="1">
              <a:lnSpc>
                <a:spcPct val="113400"/>
              </a:lnSpc>
            </a:pPr>
            <a:endParaRPr lang="en-US" sz="1000" dirty="0">
              <a:latin typeface="微软雅黑" panose="020B0503020204020204" pitchFamily="34" charset="-122"/>
              <a:ea typeface="微软雅黑" panose="020B0503020204020204" pitchFamily="34" charset="-122"/>
            </a:endParaRPr>
          </a:p>
        </p:txBody>
      </p:sp>
      <p:sp>
        <p:nvSpPr>
          <p:cNvPr id="5" name="TextBox 4"/>
          <p:cNvSpPr txBox="1"/>
          <p:nvPr/>
        </p:nvSpPr>
        <p:spPr>
          <a:xfrm>
            <a:off x="2768600" y="4508500"/>
            <a:ext cx="5859272" cy="241300"/>
          </a:xfrm>
          <a:prstGeom prst="rect">
            <a:avLst/>
          </a:prstGeom>
          <a:solidFill>
            <a:srgbClr val="FFFFFF">
              <a:alpha val="0"/>
            </a:srgbClr>
          </a:solidFill>
        </p:spPr>
        <p:txBody>
          <a:bodyPr lIns="31750" tIns="12700" rIns="31750" bIns="12700" rtlCol="0" anchor="t">
            <a:spAutoFit/>
          </a:bodyPr>
          <a:lstStyle/>
          <a:p>
            <a:pPr algn="ctr" latinLnBrk="1">
              <a:lnSpc>
                <a:spcPct val="113400"/>
              </a:lnSpc>
            </a:pPr>
            <a:r>
              <a:rPr lang="en-US" sz="1200" b="0" spc="200">
                <a:solidFill>
                  <a:srgbClr val="2A3036"/>
                </a:solidFill>
                <a:latin typeface="Microsoft YaHei"/>
                <a:ea typeface="Microsoft YaHei"/>
              </a:rPr>
              <a:t>姓名:徐嘉宁 丨 学号：18221787 丨 导师:王毅刚</a:t>
            </a:r>
            <a:endParaRPr lang="en-US" sz="1100"/>
          </a:p>
        </p:txBody>
      </p:sp>
      <p:cxnSp>
        <p:nvCxnSpPr>
          <p:cNvPr id="6" name="Connector 5"/>
          <p:cNvCxnSpPr/>
          <p:nvPr/>
        </p:nvCxnSpPr>
        <p:spPr>
          <a:xfrm>
            <a:off x="5308600" y="3327400"/>
            <a:ext cx="798087" cy="0"/>
          </a:xfrm>
          <a:prstGeom prst="straightConnector1">
            <a:avLst/>
          </a:prstGeom>
          <a:solidFill>
            <a:srgbClr val="A2D6E0"/>
          </a:solidFill>
          <a:ln w="38100">
            <a:solidFill>
              <a:srgbClr val="013A8E">
                <a:alpha val="70000"/>
              </a:srgbClr>
            </a:solidFill>
            <a:prstDash val="solid"/>
            <a:headEnd type="none" w="med" len="med"/>
            <a:tailEnd type="none" w="med" len="med"/>
          </a:ln>
        </p:spPr>
      </p:cxnSp>
    </p:spTree>
    <p:extLst>
      <p:ext uri="{BB962C8B-B14F-4D97-AF65-F5344CB8AC3E}">
        <p14:creationId xmlns:p14="http://schemas.microsoft.com/office/powerpoint/2010/main" val="33991307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 name="Freeform 8"/>
          <p:cNvSpPr/>
          <p:nvPr/>
        </p:nvSpPr>
        <p:spPr>
          <a:xfrm>
            <a:off x="0" y="4927600"/>
            <a:ext cx="6578600" cy="1041400"/>
          </a:xfrm>
          <a:custGeom>
            <a:avLst/>
            <a:gdLst/>
            <a:ahLst/>
            <a:cxnLst/>
            <a:rect l="l" t="t" r="r" b="b"/>
            <a:pathLst>
              <a:path w="6578600" h="1041400">
                <a:moveTo>
                  <a:pt x="0" y="0"/>
                </a:moveTo>
                <a:lnTo>
                  <a:pt x="6578600" y="0"/>
                </a:lnTo>
                <a:lnTo>
                  <a:pt x="6578600" y="1041400"/>
                </a:lnTo>
                <a:lnTo>
                  <a:pt x="0" y="1041400"/>
                </a:lnTo>
                <a:close/>
              </a:path>
            </a:pathLst>
          </a:custGeom>
          <a:solidFill>
            <a:srgbClr val="013A8E">
              <a:alpha val="75000"/>
            </a:srgbClr>
          </a:solidFill>
        </p:spPr>
        <p:txBody>
          <a:bodyPr lIns="127000" rIns="127000" rtlCol="0" anchor="ctr"/>
          <a:lstStyle/>
          <a:p>
            <a:r>
              <a:rPr lang="zh-CN" altLang="en-US" sz="2800" spc="300" dirty="0">
                <a:solidFill>
                  <a:schemeClr val="bg1"/>
                </a:solidFill>
                <a:latin typeface="微软雅黑" panose="020B0503020204020204" pitchFamily="34" charset="-122"/>
                <a:ea typeface="微软雅黑" panose="020B0503020204020204" pitchFamily="34" charset="-122"/>
              </a:rPr>
              <a:t>     生成式对抗网络（</a:t>
            </a:r>
            <a:r>
              <a:rPr lang="en-US" altLang="zh-CN" sz="2800" spc="300" dirty="0">
                <a:solidFill>
                  <a:schemeClr val="bg1"/>
                </a:solidFill>
                <a:latin typeface="微软雅黑" panose="020B0503020204020204" pitchFamily="34" charset="-122"/>
                <a:ea typeface="微软雅黑" panose="020B0503020204020204" pitchFamily="34" charset="-122"/>
              </a:rPr>
              <a:t>GAN</a:t>
            </a:r>
            <a:r>
              <a:rPr lang="zh-CN" altLang="en-US" sz="2800" spc="300" dirty="0">
                <a:solidFill>
                  <a:schemeClr val="bg1"/>
                </a:solidFill>
                <a:latin typeface="微软雅黑" panose="020B0503020204020204" pitchFamily="34" charset="-122"/>
                <a:ea typeface="微软雅黑" panose="020B0503020204020204" pitchFamily="34" charset="-122"/>
              </a:rPr>
              <a:t>）</a:t>
            </a:r>
            <a:endParaRPr lang="en-US" sz="2800" spc="300" dirty="0">
              <a:solidFill>
                <a:schemeClr val="bg1"/>
              </a:solidFill>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F4AB5DB2-15D8-C9C9-7960-559081DBB2CE}"/>
              </a:ext>
            </a:extLst>
          </p:cNvPr>
          <p:cNvGrpSpPr/>
          <p:nvPr/>
        </p:nvGrpSpPr>
        <p:grpSpPr>
          <a:xfrm>
            <a:off x="0" y="216544"/>
            <a:ext cx="11557000" cy="554693"/>
            <a:chOff x="0" y="216544"/>
            <a:chExt cx="11557000" cy="554693"/>
          </a:xfrm>
        </p:grpSpPr>
        <p:cxnSp>
          <p:nvCxnSpPr>
            <p:cNvPr id="3" name="直接连接符 2">
              <a:extLst>
                <a:ext uri="{FF2B5EF4-FFF2-40B4-BE49-F238E27FC236}">
                  <a16:creationId xmlns:a16="http://schemas.microsoft.com/office/drawing/2014/main" id="{2F7E6DD4-1BAA-C311-FC67-4C3F52B339F9}"/>
                </a:ext>
              </a:extLst>
            </p:cNvPr>
            <p:cNvCxnSpPr/>
            <p:nvPr/>
          </p:nvCxnSpPr>
          <p:spPr>
            <a:xfrm flipH="1">
              <a:off x="0" y="771237"/>
              <a:ext cx="11557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D705C92-E9B1-D34D-001F-EB63CBF0DC73}"/>
                </a:ext>
              </a:extLst>
            </p:cNvPr>
            <p:cNvSpPr txBox="1"/>
            <p:nvPr/>
          </p:nvSpPr>
          <p:spPr>
            <a:xfrm>
              <a:off x="439882" y="216544"/>
              <a:ext cx="1376218" cy="369332"/>
            </a:xfrm>
            <a:prstGeom prst="rect">
              <a:avLst/>
            </a:prstGeom>
            <a:noFill/>
          </p:spPr>
          <p:txBody>
            <a:bodyPr wrap="square" rtlCol="0">
              <a:spAutoFit/>
            </a:bodyPr>
            <a:lstStyle/>
            <a:p>
              <a:pPr algn="ctr"/>
              <a:r>
                <a:rPr lang="en-US" altLang="zh-CN" b="1" dirty="0">
                  <a:solidFill>
                    <a:srgbClr val="C00000"/>
                  </a:solidFill>
                  <a:latin typeface="Microsoft YaHei"/>
                  <a:ea typeface="Microsoft YaHei"/>
                </a:rPr>
                <a:t>1.</a:t>
              </a:r>
              <a:r>
                <a:rPr lang="zh-CN" altLang="en-US" b="1" dirty="0">
                  <a:solidFill>
                    <a:srgbClr val="C00000"/>
                  </a:solidFill>
                  <a:latin typeface="Microsoft YaHei"/>
                  <a:ea typeface="Microsoft YaHei"/>
                </a:rPr>
                <a:t>选题综述</a:t>
              </a:r>
              <a:endParaRPr lang="en-US" altLang="zh-CN" sz="1000" b="1" dirty="0">
                <a:solidFill>
                  <a:srgbClr val="C00000"/>
                </a:solidFill>
              </a:endParaRPr>
            </a:p>
          </p:txBody>
        </p:sp>
        <p:sp>
          <p:nvSpPr>
            <p:cNvPr id="20" name="文本框 19">
              <a:extLst>
                <a:ext uri="{FF2B5EF4-FFF2-40B4-BE49-F238E27FC236}">
                  <a16:creationId xmlns:a16="http://schemas.microsoft.com/office/drawing/2014/main" id="{9C34BE3E-72B3-69FB-F9BB-E8F29D5450B9}"/>
                </a:ext>
              </a:extLst>
            </p:cNvPr>
            <p:cNvSpPr txBox="1"/>
            <p:nvPr/>
          </p:nvSpPr>
          <p:spPr>
            <a:xfrm>
              <a:off x="2349243" y="216544"/>
              <a:ext cx="1457036" cy="369332"/>
            </a:xfrm>
            <a:prstGeom prst="rect">
              <a:avLst/>
            </a:prstGeom>
            <a:noFill/>
          </p:spPr>
          <p:txBody>
            <a:bodyPr wrap="square" rtlCol="0">
              <a:spAutoFit/>
            </a:bodyPr>
            <a:lstStyle/>
            <a:p>
              <a:pPr algn="ctr"/>
              <a:r>
                <a:rPr lang="en-US" altLang="zh-CN" b="0" dirty="0">
                  <a:latin typeface="Microsoft YaHei"/>
                  <a:ea typeface="Microsoft YaHei"/>
                </a:rPr>
                <a:t>2.</a:t>
              </a:r>
              <a:r>
                <a:rPr lang="zh-CN" altLang="en-US" b="0" dirty="0">
                  <a:latin typeface="Microsoft YaHei"/>
                  <a:ea typeface="Microsoft YaHei"/>
                </a:rPr>
                <a:t>研究内容</a:t>
              </a:r>
              <a:endParaRPr lang="en-US" altLang="zh-CN" sz="1000" dirty="0"/>
            </a:p>
          </p:txBody>
        </p:sp>
        <p:sp>
          <p:nvSpPr>
            <p:cNvPr id="21" name="文本框 20">
              <a:extLst>
                <a:ext uri="{FF2B5EF4-FFF2-40B4-BE49-F238E27FC236}">
                  <a16:creationId xmlns:a16="http://schemas.microsoft.com/office/drawing/2014/main" id="{C40BCAF1-F6FD-309A-5912-FEA0CD2052E6}"/>
                </a:ext>
              </a:extLst>
            </p:cNvPr>
            <p:cNvSpPr txBox="1"/>
            <p:nvPr/>
          </p:nvSpPr>
          <p:spPr>
            <a:xfrm>
              <a:off x="4339422" y="216544"/>
              <a:ext cx="1439334" cy="369332"/>
            </a:xfrm>
            <a:prstGeom prst="rect">
              <a:avLst/>
            </a:prstGeom>
            <a:noFill/>
          </p:spPr>
          <p:txBody>
            <a:bodyPr wrap="square" rtlCol="0">
              <a:spAutoFit/>
            </a:bodyPr>
            <a:lstStyle/>
            <a:p>
              <a:pPr algn="ctr"/>
              <a:r>
                <a:rPr lang="en-US" altLang="zh-CN" b="0" dirty="0">
                  <a:latin typeface="Microsoft YaHei"/>
                  <a:ea typeface="Microsoft YaHei"/>
                </a:rPr>
                <a:t>3.</a:t>
              </a:r>
              <a:r>
                <a:rPr lang="zh-CN" altLang="en-US" b="0" dirty="0">
                  <a:latin typeface="Microsoft YaHei"/>
                  <a:ea typeface="Microsoft YaHei"/>
                </a:rPr>
                <a:t>研究成果</a:t>
              </a:r>
              <a:endParaRPr lang="en-US" altLang="zh-CN" sz="1000" dirty="0"/>
            </a:p>
          </p:txBody>
        </p:sp>
        <p:sp>
          <p:nvSpPr>
            <p:cNvPr id="22" name="文本框 21">
              <a:extLst>
                <a:ext uri="{FF2B5EF4-FFF2-40B4-BE49-F238E27FC236}">
                  <a16:creationId xmlns:a16="http://schemas.microsoft.com/office/drawing/2014/main" id="{97A3828F-4EE2-59E1-90E6-695964ED7DA7}"/>
                </a:ext>
              </a:extLst>
            </p:cNvPr>
            <p:cNvSpPr txBox="1"/>
            <p:nvPr/>
          </p:nvSpPr>
          <p:spPr>
            <a:xfrm>
              <a:off x="6311900" y="216544"/>
              <a:ext cx="2362200" cy="369332"/>
            </a:xfrm>
            <a:prstGeom prst="rect">
              <a:avLst/>
            </a:prstGeom>
            <a:noFill/>
          </p:spPr>
          <p:txBody>
            <a:bodyPr wrap="square" rtlCol="0">
              <a:spAutoFit/>
            </a:bodyPr>
            <a:lstStyle/>
            <a:p>
              <a:pPr algn="ctr"/>
              <a:r>
                <a:rPr lang="en-US" altLang="zh-CN" b="0" dirty="0">
                  <a:latin typeface="Microsoft YaHei"/>
                  <a:ea typeface="Microsoft YaHei"/>
                </a:rPr>
                <a:t>4.</a:t>
              </a:r>
              <a:r>
                <a:rPr lang="zh-CN" altLang="en-US" b="0" dirty="0">
                  <a:latin typeface="Microsoft YaHei"/>
                  <a:ea typeface="Microsoft YaHei"/>
                </a:rPr>
                <a:t>结论、讨论与改进</a:t>
              </a:r>
              <a:endParaRPr lang="en-US" altLang="zh-CN" sz="1000" dirty="0"/>
            </a:p>
          </p:txBody>
        </p:sp>
      </p:grpSp>
      <p:grpSp>
        <p:nvGrpSpPr>
          <p:cNvPr id="17" name="组合 16">
            <a:extLst>
              <a:ext uri="{FF2B5EF4-FFF2-40B4-BE49-F238E27FC236}">
                <a16:creationId xmlns:a16="http://schemas.microsoft.com/office/drawing/2014/main" id="{317F3D24-4710-6ABF-C022-58377269928C}"/>
              </a:ext>
            </a:extLst>
          </p:cNvPr>
          <p:cNvGrpSpPr/>
          <p:nvPr/>
        </p:nvGrpSpPr>
        <p:grpSpPr>
          <a:xfrm>
            <a:off x="356972" y="1508624"/>
            <a:ext cx="5802528" cy="2681588"/>
            <a:chOff x="127579" y="1402612"/>
            <a:chExt cx="6261314" cy="2893612"/>
          </a:xfrm>
        </p:grpSpPr>
        <p:pic>
          <p:nvPicPr>
            <p:cNvPr id="13" name="图片 12">
              <a:extLst>
                <a:ext uri="{FF2B5EF4-FFF2-40B4-BE49-F238E27FC236}">
                  <a16:creationId xmlns:a16="http://schemas.microsoft.com/office/drawing/2014/main" id="{7C2681B2-40CF-7DE3-9061-446EEA03D7FB}"/>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6554" r="29255"/>
            <a:stretch/>
          </p:blipFill>
          <p:spPr>
            <a:xfrm>
              <a:off x="127579" y="1402612"/>
              <a:ext cx="2109921" cy="2893612"/>
            </a:xfrm>
            <a:prstGeom prst="rect">
              <a:avLst/>
            </a:prstGeom>
          </p:spPr>
        </p:pic>
        <p:sp>
          <p:nvSpPr>
            <p:cNvPr id="14" name="箭头: 右 13">
              <a:extLst>
                <a:ext uri="{FF2B5EF4-FFF2-40B4-BE49-F238E27FC236}">
                  <a16:creationId xmlns:a16="http://schemas.microsoft.com/office/drawing/2014/main" id="{B8432670-034F-B0BB-F86A-2F3F003CE68F}"/>
                </a:ext>
              </a:extLst>
            </p:cNvPr>
            <p:cNvSpPr/>
            <p:nvPr/>
          </p:nvSpPr>
          <p:spPr>
            <a:xfrm>
              <a:off x="2484000" y="2506518"/>
              <a:ext cx="1447800" cy="685800"/>
            </a:xfrm>
            <a:prstGeom prst="rightArrow">
              <a:avLst/>
            </a:prstGeom>
            <a:solidFill>
              <a:schemeClr val="bg1">
                <a:lumMod val="75000"/>
              </a:schemeClr>
            </a:solidFill>
          </p:spPr>
          <p:txBody>
            <a:bodyPr lIns="127000" rIns="127000" rtlCol="0" anchor="ctr"/>
            <a:lstStyle/>
            <a:p>
              <a:pPr algn="l"/>
              <a:endParaRPr lang="zh-CN" altLang="en-US" sz="1100" dirty="0"/>
            </a:p>
          </p:txBody>
        </p:sp>
        <p:pic>
          <p:nvPicPr>
            <p:cNvPr id="16" name="图片 15">
              <a:extLst>
                <a:ext uri="{FF2B5EF4-FFF2-40B4-BE49-F238E27FC236}">
                  <a16:creationId xmlns:a16="http://schemas.microsoft.com/office/drawing/2014/main" id="{D9DC0819-AFE9-7430-C9C0-70996E3C82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9111" y="1402614"/>
              <a:ext cx="2169782" cy="2893610"/>
            </a:xfrm>
            <a:prstGeom prst="rect">
              <a:avLst/>
            </a:prstGeom>
          </p:spPr>
        </p:pic>
      </p:grpSp>
      <p:sp>
        <p:nvSpPr>
          <p:cNvPr id="36" name="文本框 35">
            <a:extLst>
              <a:ext uri="{FF2B5EF4-FFF2-40B4-BE49-F238E27FC236}">
                <a16:creationId xmlns:a16="http://schemas.microsoft.com/office/drawing/2014/main" id="{06069977-A278-9105-1C42-23D6920F5B9A}"/>
              </a:ext>
            </a:extLst>
          </p:cNvPr>
          <p:cNvSpPr txBox="1"/>
          <p:nvPr/>
        </p:nvSpPr>
        <p:spPr>
          <a:xfrm>
            <a:off x="6769100" y="2220442"/>
            <a:ext cx="4277274" cy="1969770"/>
          </a:xfrm>
          <a:prstGeom prst="rect">
            <a:avLst/>
          </a:prstGeom>
          <a:noFill/>
        </p:spPr>
        <p:txBody>
          <a:bodyPr wrap="square">
            <a:spAutoFit/>
          </a:bodyPr>
          <a:lstStyle/>
          <a:p>
            <a:pPr>
              <a:spcBef>
                <a:spcPts val="600"/>
              </a:spcBef>
              <a:spcAft>
                <a:spcPts val="600"/>
              </a:spcAft>
            </a:pPr>
            <a:r>
              <a:rPr lang="en-US" altLang="zh-CN" sz="1600" kern="100" dirty="0">
                <a:effectLst/>
                <a:latin typeface="微软雅黑" panose="020B0503020204020204" pitchFamily="34" charset="-122"/>
                <a:ea typeface="微软雅黑" panose="020B0503020204020204" pitchFamily="34" charset="-122"/>
              </a:rPr>
              <a:t>       2014</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1600" kern="100" dirty="0">
                <a:effectLst/>
                <a:latin typeface="微软雅黑" panose="020B0503020204020204" pitchFamily="34" charset="-122"/>
                <a:ea typeface="微软雅黑" panose="020B0503020204020204" pitchFamily="34" charset="-122"/>
              </a:rPr>
              <a:t>Ian J. Goodfellow</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等人发表了生成式对抗网络（</a:t>
            </a:r>
            <a:r>
              <a:rPr lang="en-US" altLang="zh-CN" sz="1600" kern="100" dirty="0">
                <a:effectLst/>
                <a:latin typeface="微软雅黑" panose="020B0503020204020204" pitchFamily="34" charset="-122"/>
                <a:ea typeface="微软雅黑" panose="020B0503020204020204" pitchFamily="34" charset="-122"/>
              </a:rPr>
              <a:t>generative adversarial network</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，以下简称“</a:t>
            </a:r>
            <a:r>
              <a:rPr lang="en-US" altLang="zh-CN" sz="1600" kern="100" dirty="0">
                <a:effectLst/>
                <a:latin typeface="微软雅黑" panose="020B0503020204020204" pitchFamily="34" charset="-122"/>
                <a:ea typeface="微软雅黑" panose="020B0503020204020204" pitchFamily="34" charset="-122"/>
              </a:rPr>
              <a:t>GAN</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”）的开山之作，其核心在于利用一对神经网络的相互博弈，从而使两者相互训练。</a:t>
            </a:r>
            <a:endPar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ts val="600"/>
              </a:spcBef>
              <a:spcAft>
                <a:spcPts val="600"/>
              </a:spcAft>
            </a:pP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effectLst/>
                <a:latin typeface="微软雅黑" panose="020B0503020204020204" pitchFamily="34" charset="-122"/>
                <a:ea typeface="微软雅黑" panose="020B0503020204020204" pitchFamily="34" charset="-122"/>
              </a:rPr>
              <a:t>GAN</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被广泛应用于图像生成、超分辨率任务、图像风格迁移等热门方向</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B0F5A9AA-B5A5-450B-6351-BA5F2F16D930}"/>
              </a:ext>
            </a:extLst>
          </p:cNvPr>
          <p:cNvGrpSpPr/>
          <p:nvPr/>
        </p:nvGrpSpPr>
        <p:grpSpPr>
          <a:xfrm>
            <a:off x="0" y="216544"/>
            <a:ext cx="11557000" cy="554693"/>
            <a:chOff x="0" y="216544"/>
            <a:chExt cx="11557000" cy="554693"/>
          </a:xfrm>
        </p:grpSpPr>
        <p:cxnSp>
          <p:nvCxnSpPr>
            <p:cNvPr id="18" name="直接连接符 17">
              <a:extLst>
                <a:ext uri="{FF2B5EF4-FFF2-40B4-BE49-F238E27FC236}">
                  <a16:creationId xmlns:a16="http://schemas.microsoft.com/office/drawing/2014/main" id="{B4735B2A-C048-FD3D-1F29-E9AC8591473B}"/>
                </a:ext>
              </a:extLst>
            </p:cNvPr>
            <p:cNvCxnSpPr/>
            <p:nvPr/>
          </p:nvCxnSpPr>
          <p:spPr>
            <a:xfrm flipH="1">
              <a:off x="0" y="771237"/>
              <a:ext cx="11557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1D82A0F0-BF68-9A5A-428C-8963798DBA62}"/>
                </a:ext>
              </a:extLst>
            </p:cNvPr>
            <p:cNvSpPr txBox="1"/>
            <p:nvPr/>
          </p:nvSpPr>
          <p:spPr>
            <a:xfrm>
              <a:off x="439882" y="216544"/>
              <a:ext cx="1376218" cy="369332"/>
            </a:xfrm>
            <a:prstGeom prst="rect">
              <a:avLst/>
            </a:prstGeom>
            <a:noFill/>
          </p:spPr>
          <p:txBody>
            <a:bodyPr wrap="square" rtlCol="0">
              <a:spAutoFit/>
            </a:bodyPr>
            <a:lstStyle/>
            <a:p>
              <a:pPr algn="ctr"/>
              <a:r>
                <a:rPr lang="en-US" altLang="zh-CN" b="1" dirty="0">
                  <a:solidFill>
                    <a:srgbClr val="C00000"/>
                  </a:solidFill>
                  <a:latin typeface="Microsoft YaHei"/>
                  <a:ea typeface="Microsoft YaHei"/>
                </a:rPr>
                <a:t>1.</a:t>
              </a:r>
              <a:r>
                <a:rPr lang="zh-CN" altLang="en-US" b="1" dirty="0">
                  <a:solidFill>
                    <a:srgbClr val="C00000"/>
                  </a:solidFill>
                  <a:latin typeface="Microsoft YaHei"/>
                  <a:ea typeface="Microsoft YaHei"/>
                </a:rPr>
                <a:t>选题综述</a:t>
              </a:r>
              <a:endParaRPr lang="en-US" altLang="zh-CN" sz="1000" b="1" dirty="0">
                <a:solidFill>
                  <a:srgbClr val="C00000"/>
                </a:solidFill>
              </a:endParaRPr>
            </a:p>
          </p:txBody>
        </p:sp>
        <p:sp>
          <p:nvSpPr>
            <p:cNvPr id="21" name="文本框 20">
              <a:extLst>
                <a:ext uri="{FF2B5EF4-FFF2-40B4-BE49-F238E27FC236}">
                  <a16:creationId xmlns:a16="http://schemas.microsoft.com/office/drawing/2014/main" id="{673EAB6D-DCFD-210E-2D1A-3C6AD4843A6B}"/>
                </a:ext>
              </a:extLst>
            </p:cNvPr>
            <p:cNvSpPr txBox="1"/>
            <p:nvPr/>
          </p:nvSpPr>
          <p:spPr>
            <a:xfrm>
              <a:off x="2349243" y="216544"/>
              <a:ext cx="1457036" cy="369332"/>
            </a:xfrm>
            <a:prstGeom prst="rect">
              <a:avLst/>
            </a:prstGeom>
            <a:noFill/>
          </p:spPr>
          <p:txBody>
            <a:bodyPr wrap="square" rtlCol="0">
              <a:spAutoFit/>
            </a:bodyPr>
            <a:lstStyle/>
            <a:p>
              <a:pPr algn="ctr"/>
              <a:r>
                <a:rPr lang="en-US" altLang="zh-CN" b="0" dirty="0">
                  <a:latin typeface="Microsoft YaHei"/>
                  <a:ea typeface="Microsoft YaHei"/>
                </a:rPr>
                <a:t>2.</a:t>
              </a:r>
              <a:r>
                <a:rPr lang="zh-CN" altLang="en-US" b="0" dirty="0">
                  <a:latin typeface="Microsoft YaHei"/>
                  <a:ea typeface="Microsoft YaHei"/>
                </a:rPr>
                <a:t>研究内容</a:t>
              </a:r>
              <a:endParaRPr lang="en-US" altLang="zh-CN" sz="1000" dirty="0"/>
            </a:p>
          </p:txBody>
        </p:sp>
        <p:sp>
          <p:nvSpPr>
            <p:cNvPr id="22" name="文本框 21">
              <a:extLst>
                <a:ext uri="{FF2B5EF4-FFF2-40B4-BE49-F238E27FC236}">
                  <a16:creationId xmlns:a16="http://schemas.microsoft.com/office/drawing/2014/main" id="{61603DBB-BCA4-9B6E-62B1-F58EE325F90F}"/>
                </a:ext>
              </a:extLst>
            </p:cNvPr>
            <p:cNvSpPr txBox="1"/>
            <p:nvPr/>
          </p:nvSpPr>
          <p:spPr>
            <a:xfrm>
              <a:off x="4339422" y="216544"/>
              <a:ext cx="1439334" cy="369332"/>
            </a:xfrm>
            <a:prstGeom prst="rect">
              <a:avLst/>
            </a:prstGeom>
            <a:noFill/>
          </p:spPr>
          <p:txBody>
            <a:bodyPr wrap="square" rtlCol="0">
              <a:spAutoFit/>
            </a:bodyPr>
            <a:lstStyle/>
            <a:p>
              <a:pPr algn="ctr"/>
              <a:r>
                <a:rPr lang="en-US" altLang="zh-CN" b="0" dirty="0">
                  <a:latin typeface="Microsoft YaHei"/>
                  <a:ea typeface="Microsoft YaHei"/>
                </a:rPr>
                <a:t>3.</a:t>
              </a:r>
              <a:r>
                <a:rPr lang="zh-CN" altLang="en-US" b="0" dirty="0">
                  <a:latin typeface="Microsoft YaHei"/>
                  <a:ea typeface="Microsoft YaHei"/>
                </a:rPr>
                <a:t>研究成果</a:t>
              </a:r>
              <a:endParaRPr lang="en-US" altLang="zh-CN" sz="1000" dirty="0"/>
            </a:p>
          </p:txBody>
        </p:sp>
        <p:sp>
          <p:nvSpPr>
            <p:cNvPr id="23" name="文本框 22">
              <a:extLst>
                <a:ext uri="{FF2B5EF4-FFF2-40B4-BE49-F238E27FC236}">
                  <a16:creationId xmlns:a16="http://schemas.microsoft.com/office/drawing/2014/main" id="{B9BBB332-E1F8-5518-4DD9-944D6CE02378}"/>
                </a:ext>
              </a:extLst>
            </p:cNvPr>
            <p:cNvSpPr txBox="1"/>
            <p:nvPr/>
          </p:nvSpPr>
          <p:spPr>
            <a:xfrm>
              <a:off x="6311900" y="216544"/>
              <a:ext cx="2362200" cy="369332"/>
            </a:xfrm>
            <a:prstGeom prst="rect">
              <a:avLst/>
            </a:prstGeom>
            <a:noFill/>
          </p:spPr>
          <p:txBody>
            <a:bodyPr wrap="square" rtlCol="0">
              <a:spAutoFit/>
            </a:bodyPr>
            <a:lstStyle/>
            <a:p>
              <a:pPr algn="ctr"/>
              <a:r>
                <a:rPr lang="en-US" altLang="zh-CN" b="0" dirty="0">
                  <a:latin typeface="Microsoft YaHei"/>
                  <a:ea typeface="Microsoft YaHei"/>
                </a:rPr>
                <a:t>4.</a:t>
              </a:r>
              <a:r>
                <a:rPr lang="zh-CN" altLang="en-US" b="0" dirty="0">
                  <a:latin typeface="Microsoft YaHei"/>
                  <a:ea typeface="Microsoft YaHei"/>
                </a:rPr>
                <a:t>结论、讨论与改进</a:t>
              </a:r>
              <a:endParaRPr lang="en-US" altLang="zh-CN" sz="1000" dirty="0"/>
            </a:p>
          </p:txBody>
        </p:sp>
      </p:grpSp>
      <p:grpSp>
        <p:nvGrpSpPr>
          <p:cNvPr id="10" name="组合 9">
            <a:extLst>
              <a:ext uri="{FF2B5EF4-FFF2-40B4-BE49-F238E27FC236}">
                <a16:creationId xmlns:a16="http://schemas.microsoft.com/office/drawing/2014/main" id="{9245091F-845A-7155-E1D2-749906D4B133}"/>
              </a:ext>
            </a:extLst>
          </p:cNvPr>
          <p:cNvGrpSpPr/>
          <p:nvPr/>
        </p:nvGrpSpPr>
        <p:grpSpPr>
          <a:xfrm>
            <a:off x="287482" y="1808397"/>
            <a:ext cx="5262418" cy="1532600"/>
            <a:chOff x="439882" y="1831366"/>
            <a:chExt cx="5262418" cy="1532600"/>
          </a:xfrm>
        </p:grpSpPr>
        <p:sp>
          <p:nvSpPr>
            <p:cNvPr id="24" name="文本框 23">
              <a:extLst>
                <a:ext uri="{FF2B5EF4-FFF2-40B4-BE49-F238E27FC236}">
                  <a16:creationId xmlns:a16="http://schemas.microsoft.com/office/drawing/2014/main" id="{F7A7BB76-AE71-76DE-2A9C-C733E45ED70F}"/>
                </a:ext>
              </a:extLst>
            </p:cNvPr>
            <p:cNvSpPr txBox="1"/>
            <p:nvPr/>
          </p:nvSpPr>
          <p:spPr>
            <a:xfrm>
              <a:off x="439882" y="2413000"/>
              <a:ext cx="3124200" cy="369332"/>
            </a:xfrm>
            <a:prstGeom prst="rect">
              <a:avLst/>
            </a:prstGeom>
            <a:noFill/>
          </p:spPr>
          <p:txBody>
            <a:bodyPr wrap="square">
              <a:spAutoFit/>
            </a:bodyPr>
            <a:lstStyle/>
            <a:p>
              <a:pPr algn="ctr"/>
              <a:r>
                <a:rPr lang="zh-CN" altLang="en-US" dirty="0">
                  <a:latin typeface="微软雅黑" panose="020B0503020204020204" pitchFamily="34" charset="-122"/>
                  <a:ea typeface="微软雅黑" panose="020B0503020204020204" pitchFamily="34" charset="-122"/>
                </a:rPr>
                <a:t>传统深度学习模型 </a:t>
              </a:r>
              <a:r>
                <a:rPr lang="en-US" altLang="zh-CN" dirty="0">
                  <a:latin typeface="微软雅黑" panose="020B0503020204020204" pitchFamily="34" charset="-122"/>
                  <a:ea typeface="微软雅黑" panose="020B0503020204020204" pitchFamily="34" charset="-122"/>
                </a:rPr>
                <a:t>VS </a:t>
              </a:r>
              <a:r>
                <a:rPr lang="en-US" altLang="zh-CN" b="1" dirty="0">
                  <a:solidFill>
                    <a:srgbClr val="C00000"/>
                  </a:solidFill>
                  <a:latin typeface="微软雅黑" panose="020B0503020204020204" pitchFamily="34" charset="-122"/>
                  <a:ea typeface="微软雅黑" panose="020B0503020204020204" pitchFamily="34" charset="-122"/>
                </a:rPr>
                <a:t>GAN</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 name="左大括号 4">
              <a:extLst>
                <a:ext uri="{FF2B5EF4-FFF2-40B4-BE49-F238E27FC236}">
                  <a16:creationId xmlns:a16="http://schemas.microsoft.com/office/drawing/2014/main" id="{DF80CEFC-0F74-A61C-40F9-363F8843307F}"/>
                </a:ext>
              </a:extLst>
            </p:cNvPr>
            <p:cNvSpPr/>
            <p:nvPr/>
          </p:nvSpPr>
          <p:spPr>
            <a:xfrm>
              <a:off x="3564082" y="2092976"/>
              <a:ext cx="309418" cy="1009380"/>
            </a:xfrm>
            <a:prstGeom prst="leftBrace">
              <a:avLst>
                <a:gd name="adj1" fmla="val 25486"/>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3A135AED-6A79-EAAA-CC55-7914FCAC0CB5}"/>
                </a:ext>
              </a:extLst>
            </p:cNvPr>
            <p:cNvSpPr txBox="1"/>
            <p:nvPr/>
          </p:nvSpPr>
          <p:spPr>
            <a:xfrm>
              <a:off x="3873500" y="1831366"/>
              <a:ext cx="1828800" cy="523220"/>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生成模型通过正向传播采样</a:t>
              </a:r>
            </a:p>
          </p:txBody>
        </p:sp>
        <p:sp>
          <p:nvSpPr>
            <p:cNvPr id="27" name="文本框 26">
              <a:extLst>
                <a:ext uri="{FF2B5EF4-FFF2-40B4-BE49-F238E27FC236}">
                  <a16:creationId xmlns:a16="http://schemas.microsoft.com/office/drawing/2014/main" id="{903D0942-35C7-4D7C-4F8C-D91E785CACDF}"/>
                </a:ext>
              </a:extLst>
            </p:cNvPr>
            <p:cNvSpPr txBox="1"/>
            <p:nvPr/>
          </p:nvSpPr>
          <p:spPr>
            <a:xfrm>
              <a:off x="3873500" y="2840746"/>
              <a:ext cx="1828800" cy="523220"/>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判别模型使用反向传播和</a:t>
              </a:r>
              <a:r>
                <a:rPr lang="en-US" altLang="zh-CN" sz="1400" b="1" dirty="0">
                  <a:latin typeface="微软雅黑" panose="020B0503020204020204" pitchFamily="34" charset="-122"/>
                  <a:ea typeface="微软雅黑" panose="020B0503020204020204" pitchFamily="34" charset="-122"/>
                </a:rPr>
                <a:t>dropout</a:t>
              </a:r>
              <a:r>
                <a:rPr lang="zh-CN" altLang="en-US" sz="1400" b="1" dirty="0">
                  <a:latin typeface="微软雅黑" panose="020B0503020204020204" pitchFamily="34" charset="-122"/>
                  <a:ea typeface="微软雅黑" panose="020B0503020204020204" pitchFamily="34" charset="-122"/>
                </a:rPr>
                <a:t>算法</a:t>
              </a:r>
            </a:p>
          </p:txBody>
        </p:sp>
      </p:grpSp>
      <p:pic>
        <p:nvPicPr>
          <p:cNvPr id="29" name="图片 28">
            <a:extLst>
              <a:ext uri="{FF2B5EF4-FFF2-40B4-BE49-F238E27FC236}">
                <a16:creationId xmlns:a16="http://schemas.microsoft.com/office/drawing/2014/main" id="{A35CBC37-A9D1-092F-89F5-82FAF2EA9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083300" y="1263105"/>
            <a:ext cx="5006340" cy="2623185"/>
          </a:xfrm>
          <a:prstGeom prst="rect">
            <a:avLst/>
          </a:prstGeom>
          <a:noFill/>
          <a:ln>
            <a:noFill/>
          </a:ln>
        </p:spPr>
      </p:pic>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675878A8-9156-83DB-C9B9-AB4FD6EE0FFB}"/>
                  </a:ext>
                </a:extLst>
              </p:cNvPr>
              <p:cNvSpPr txBox="1"/>
              <p:nvPr/>
            </p:nvSpPr>
            <p:spPr>
              <a:xfrm>
                <a:off x="1530829" y="4225484"/>
                <a:ext cx="8495342" cy="52399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eqArr>
                        <m:eqArrPr>
                          <m:ctrlPr>
                            <a:rPr lang="zh-CN" altLang="en-US" i="1" smtClean="0">
                              <a:solidFill>
                                <a:srgbClr val="836967"/>
                              </a:solidFill>
                              <a:latin typeface="Cambria Math" panose="02040503050406030204" pitchFamily="18" charset="0"/>
                            </a:rPr>
                          </m:ctrlPr>
                        </m:eqArrPr>
                        <m:e>
                          <m:r>
                            <a:rPr lang="zh-CN" altLang="en-US">
                              <a:latin typeface="Cambria Math" panose="02040503050406030204" pitchFamily="18" charset="0"/>
                            </a:rPr>
                            <m:t>&amp;</m:t>
                          </m:r>
                          <m:func>
                            <m:funcPr>
                              <m:ctrlPr>
                                <a:rPr lang="zh-CN" altLang="en-US" i="1">
                                  <a:latin typeface="Cambria Math" panose="02040503050406030204" pitchFamily="18" charset="0"/>
                                </a:rPr>
                              </m:ctrlPr>
                            </m:funcPr>
                            <m:fName>
                              <m:limLow>
                                <m:limLowPr>
                                  <m:ctrlPr>
                                    <a:rPr lang="zh-CN" altLang="en-US" i="1">
                                      <a:solidFill>
                                        <a:srgbClr val="836967"/>
                                      </a:solidFill>
                                      <a:latin typeface="Cambria Math" panose="02040503050406030204" pitchFamily="18" charset="0"/>
                                    </a:rPr>
                                  </m:ctrlPr>
                                </m:limLowPr>
                                <m:e>
                                  <m:r>
                                    <m:rPr>
                                      <m:sty m:val="p"/>
                                    </m:rPr>
                                    <a:rPr lang="zh-CN" altLang="en-US" i="0">
                                      <a:latin typeface="Cambria Math" panose="02040503050406030204" pitchFamily="18" charset="0"/>
                                    </a:rPr>
                                    <m:t>min</m:t>
                                  </m:r>
                                </m:e>
                                <m:lim>
                                  <m:r>
                                    <a:rPr lang="zh-CN" altLang="en-US" i="1">
                                      <a:latin typeface="Cambria Math" panose="02040503050406030204" pitchFamily="18" charset="0"/>
                                    </a:rPr>
                                    <m:t>𝐺</m:t>
                                  </m:r>
                                </m:lim>
                              </m:limLow>
                            </m:fName>
                            <m:e>
                              <m:func>
                                <m:funcPr>
                                  <m:ctrlPr>
                                    <a:rPr lang="zh-CN" altLang="en-US" i="1">
                                      <a:latin typeface="Cambria Math" panose="02040503050406030204" pitchFamily="18" charset="0"/>
                                    </a:rPr>
                                  </m:ctrlPr>
                                </m:funcPr>
                                <m:fName>
                                  <m:limLow>
                                    <m:limLowPr>
                                      <m:ctrlPr>
                                        <a:rPr lang="zh-CN" altLang="en-US" i="1">
                                          <a:solidFill>
                                            <a:srgbClr val="836967"/>
                                          </a:solidFill>
                                          <a:latin typeface="Cambria Math" panose="02040503050406030204" pitchFamily="18" charset="0"/>
                                        </a:rPr>
                                      </m:ctrlPr>
                                    </m:limLowPr>
                                    <m:e>
                                      <m:r>
                                        <m:rPr>
                                          <m:sty m:val="p"/>
                                        </m:rPr>
                                        <a:rPr lang="zh-CN" altLang="en-US" i="0">
                                          <a:latin typeface="Cambria Math" panose="02040503050406030204" pitchFamily="18" charset="0"/>
                                        </a:rPr>
                                        <m:t>max</m:t>
                                      </m:r>
                                    </m:e>
                                    <m:lim>
                                      <m:r>
                                        <a:rPr lang="zh-CN" altLang="en-US" i="1">
                                          <a:latin typeface="Cambria Math" panose="02040503050406030204" pitchFamily="18" charset="0"/>
                                        </a:rPr>
                                        <m:t>𝐷</m:t>
                                      </m:r>
                                    </m:lim>
                                  </m:limLow>
                                </m:fName>
                                <m:e>
                                  <m:r>
                                    <a:rPr lang="zh-CN" altLang="en-US" i="1">
                                      <a:latin typeface="Cambria Math" panose="02040503050406030204" pitchFamily="18" charset="0"/>
                                    </a:rPr>
                                    <m:t>𝑉</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𝐷</m:t>
                                      </m:r>
                                      <m:r>
                                        <a:rPr lang="zh-CN" altLang="en-US" i="0">
                                          <a:latin typeface="Cambria Math" panose="02040503050406030204" pitchFamily="18" charset="0"/>
                                        </a:rPr>
                                        <m:t>,</m:t>
                                      </m:r>
                                      <m:r>
                                        <a:rPr lang="zh-CN" altLang="en-US" i="1">
                                          <a:latin typeface="Cambria Math" panose="02040503050406030204" pitchFamily="18" charset="0"/>
                                        </a:rPr>
                                        <m:t>𝐺</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𝐸</m:t>
                                      </m:r>
                                    </m:e>
                                    <m:sub>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𝑑𝑎𝑡𝑎</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𝑥</m:t>
                                          </m:r>
                                        </m:e>
                                      </m:d>
                                    </m:sub>
                                  </m:sSub>
                                  <m:d>
                                    <m:dPr>
                                      <m:begChr m:val="["/>
                                      <m:endChr m:val="]"/>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𝑙𝑜𝑔𝐷</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𝑥</m:t>
                                          </m:r>
                                        </m:e>
                                      </m:d>
                                    </m:e>
                                  </m:d>
                                  <m:r>
                                    <a:rPr lang="zh-CN" altLang="en-US" i="0">
                                      <a:latin typeface="Cambria Math" panose="02040503050406030204" pitchFamily="18" charset="0"/>
                                    </a:rPr>
                                    <m:t>+</m:t>
                                  </m:r>
                                </m:e>
                              </m:func>
                            </m:e>
                          </m:func>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𝐸</m:t>
                              </m:r>
                            </m:e>
                            <m:sub>
                              <m:r>
                                <a:rPr lang="zh-CN" altLang="en-US" i="1">
                                  <a:latin typeface="Cambria Math" panose="02040503050406030204" pitchFamily="18" charset="0"/>
                                </a:rPr>
                                <m:t>𝑧</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𝑧</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𝑧</m:t>
                                  </m:r>
                                </m:e>
                              </m:d>
                            </m:sub>
                          </m:sSub>
                          <m:d>
                            <m:dPr>
                              <m:begChr m:val="["/>
                              <m:endChr m:val="]"/>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𝑙𝑜𝑔</m:t>
                              </m:r>
                              <m:d>
                                <m:dPr>
                                  <m:ctrlPr>
                                    <a:rPr lang="zh-CN" altLang="en-US" i="1">
                                      <a:solidFill>
                                        <a:srgbClr val="836967"/>
                                      </a:solidFill>
                                      <a:latin typeface="Cambria Math" panose="02040503050406030204" pitchFamily="18" charset="0"/>
                                    </a:rPr>
                                  </m:ctrlPr>
                                </m:dPr>
                                <m:e>
                                  <m:r>
                                    <a:rPr lang="zh-CN" altLang="en-US" i="0">
                                      <a:latin typeface="Cambria Math" panose="02040503050406030204" pitchFamily="18" charset="0"/>
                                    </a:rPr>
                                    <m:t>1−</m:t>
                                  </m:r>
                                  <m:r>
                                    <a:rPr lang="zh-CN" altLang="en-US" i="1">
                                      <a:latin typeface="Cambria Math" panose="02040503050406030204" pitchFamily="18" charset="0"/>
                                    </a:rPr>
                                    <m:t>𝐷</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𝐺</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𝑧</m:t>
                                          </m:r>
                                        </m:e>
                                      </m:d>
                                    </m:e>
                                  </m:d>
                                </m:e>
                              </m:d>
                            </m:e>
                          </m:d>
                        </m:e>
                      </m:eqArr>
                    </m:oMath>
                  </m:oMathPara>
                </a14:m>
                <a:endParaRPr lang="zh-CN" altLang="en-US" dirty="0"/>
              </a:p>
            </p:txBody>
          </p:sp>
        </mc:Choice>
        <mc:Fallback xmlns="">
          <p:sp>
            <p:nvSpPr>
              <p:cNvPr id="32" name="文本框 31">
                <a:extLst>
                  <a:ext uri="{FF2B5EF4-FFF2-40B4-BE49-F238E27FC236}">
                    <a16:creationId xmlns:a16="http://schemas.microsoft.com/office/drawing/2014/main" id="{675878A8-9156-83DB-C9B9-AB4FD6EE0FFB}"/>
                  </a:ext>
                </a:extLst>
              </p:cNvPr>
              <p:cNvSpPr txBox="1">
                <a:spLocks noRot="1" noChangeAspect="1" noMove="1" noResize="1" noEditPoints="1" noAdjustHandles="1" noChangeArrowheads="1" noChangeShapeType="1" noTextEdit="1"/>
              </p:cNvSpPr>
              <p:nvPr/>
            </p:nvSpPr>
            <p:spPr>
              <a:xfrm>
                <a:off x="1530829" y="4225484"/>
                <a:ext cx="8495342" cy="523990"/>
              </a:xfrm>
              <a:prstGeom prst="rect">
                <a:avLst/>
              </a:prstGeom>
              <a:blipFill>
                <a:blip r:embed="rId4"/>
                <a:stretch>
                  <a:fillRect b="-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83616BD5-2D08-DFDE-62A9-2A1B631CC8B9}"/>
                  </a:ext>
                </a:extLst>
              </p:cNvPr>
              <p:cNvSpPr txBox="1"/>
              <p:nvPr/>
            </p:nvSpPr>
            <p:spPr>
              <a:xfrm>
                <a:off x="2651425" y="4903904"/>
                <a:ext cx="5796950" cy="4532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zh-CN" altLang="en-US" i="1" smtClean="0">
                              <a:latin typeface="Cambria Math" panose="02040503050406030204" pitchFamily="18" charset="0"/>
                            </a:rPr>
                          </m:ctrlPr>
                        </m:funcPr>
                        <m:fName>
                          <m:limLow>
                            <m:limLowPr>
                              <m:ctrlPr>
                                <a:rPr lang="zh-CN" altLang="en-US" i="1">
                                  <a:solidFill>
                                    <a:srgbClr val="836967"/>
                                  </a:solidFill>
                                  <a:latin typeface="Cambria Math" panose="02040503050406030204" pitchFamily="18" charset="0"/>
                                </a:rPr>
                              </m:ctrlPr>
                            </m:limLowPr>
                            <m:e>
                              <m:r>
                                <m:rPr>
                                  <m:sty m:val="p"/>
                                </m:rPr>
                                <a:rPr lang="zh-CN" altLang="en-US" i="0">
                                  <a:latin typeface="Cambria Math" panose="02040503050406030204" pitchFamily="18" charset="0"/>
                                </a:rPr>
                                <m:t>max</m:t>
                              </m:r>
                            </m:e>
                            <m:lim>
                              <m:r>
                                <a:rPr lang="zh-CN" altLang="en-US" i="1">
                                  <a:latin typeface="Cambria Math" panose="02040503050406030204" pitchFamily="18" charset="0"/>
                                </a:rPr>
                                <m:t>𝐷</m:t>
                              </m:r>
                            </m:lim>
                          </m:limLow>
                        </m:fName>
                        <m:e>
                          <m:r>
                            <a:rPr lang="zh-CN" altLang="en-US" i="1">
                              <a:latin typeface="Cambria Math" panose="02040503050406030204" pitchFamily="18" charset="0"/>
                            </a:rPr>
                            <m:t>𝑉</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𝐷</m:t>
                              </m:r>
                              <m:r>
                                <a:rPr lang="zh-CN" altLang="en-US" i="0">
                                  <a:latin typeface="Cambria Math" panose="02040503050406030204" pitchFamily="18" charset="0"/>
                                </a:rPr>
                                <m:t>,</m:t>
                              </m:r>
                              <m:r>
                                <a:rPr lang="zh-CN" altLang="en-US" i="1">
                                  <a:latin typeface="Cambria Math" panose="02040503050406030204" pitchFamily="18" charset="0"/>
                                </a:rPr>
                                <m:t>𝐺</m:t>
                              </m:r>
                            </m:e>
                          </m:d>
                        </m:e>
                      </m:func>
                      <m:r>
                        <a:rPr lang="en-US" altLang="zh-CN" b="0" i="0" smtClean="0">
                          <a:latin typeface="Cambria Math" panose="02040503050406030204" pitchFamily="18" charset="0"/>
                        </a:rPr>
                        <m:t>→0</m:t>
                      </m:r>
                    </m:oMath>
                  </m:oMathPara>
                </a14:m>
                <a:endParaRPr lang="zh-CN" altLang="en-US" dirty="0"/>
              </a:p>
            </p:txBody>
          </p:sp>
        </mc:Choice>
        <mc:Fallback xmlns="">
          <p:sp>
            <p:nvSpPr>
              <p:cNvPr id="34" name="文本框 33">
                <a:extLst>
                  <a:ext uri="{FF2B5EF4-FFF2-40B4-BE49-F238E27FC236}">
                    <a16:creationId xmlns:a16="http://schemas.microsoft.com/office/drawing/2014/main" id="{83616BD5-2D08-DFDE-62A9-2A1B631CC8B9}"/>
                  </a:ext>
                </a:extLst>
              </p:cNvPr>
              <p:cNvSpPr txBox="1">
                <a:spLocks noRot="1" noChangeAspect="1" noMove="1" noResize="1" noEditPoints="1" noAdjustHandles="1" noChangeArrowheads="1" noChangeShapeType="1" noTextEdit="1"/>
              </p:cNvSpPr>
              <p:nvPr/>
            </p:nvSpPr>
            <p:spPr>
              <a:xfrm>
                <a:off x="2651425" y="4903904"/>
                <a:ext cx="5796950" cy="453266"/>
              </a:xfrm>
              <a:prstGeom prst="rect">
                <a:avLst/>
              </a:prstGeom>
              <a:blipFill>
                <a:blip r:embed="rId5"/>
                <a:stretch>
                  <a:fillRect b="-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498F205-D838-159C-AAA4-37A040071F79}"/>
                  </a:ext>
                </a:extLst>
              </p:cNvPr>
              <p:cNvSpPr txBox="1"/>
              <p:nvPr/>
            </p:nvSpPr>
            <p:spPr>
              <a:xfrm>
                <a:off x="2651425" y="5407328"/>
                <a:ext cx="5796950" cy="4532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zh-CN" altLang="en-US" i="1" smtClean="0">
                              <a:latin typeface="Cambria Math" panose="02040503050406030204" pitchFamily="18" charset="0"/>
                            </a:rPr>
                          </m:ctrlPr>
                        </m:funcPr>
                        <m:fName>
                          <m:limLow>
                            <m:limLowPr>
                              <m:ctrlPr>
                                <a:rPr lang="zh-CN" altLang="en-US" i="1">
                                  <a:solidFill>
                                    <a:srgbClr val="836967"/>
                                  </a:solidFill>
                                  <a:latin typeface="Cambria Math" panose="02040503050406030204" pitchFamily="18" charset="0"/>
                                </a:rPr>
                              </m:ctrlPr>
                            </m:limLowPr>
                            <m:e>
                              <m:r>
                                <m:rPr>
                                  <m:sty m:val="p"/>
                                </m:rPr>
                                <a:rPr lang="zh-CN" altLang="en-US">
                                  <a:latin typeface="Cambria Math" panose="02040503050406030204" pitchFamily="18" charset="0"/>
                                </a:rPr>
                                <m:t>min</m:t>
                              </m:r>
                            </m:e>
                            <m:lim>
                              <m:r>
                                <a:rPr lang="zh-CN" altLang="en-US" i="1">
                                  <a:latin typeface="Cambria Math" panose="02040503050406030204" pitchFamily="18" charset="0"/>
                                </a:rPr>
                                <m:t>𝐺</m:t>
                              </m:r>
                            </m:lim>
                          </m:limLow>
                        </m:fName>
                        <m:e>
                          <m:func>
                            <m:funcPr>
                              <m:ctrlPr>
                                <a:rPr lang="zh-CN" altLang="en-US" i="1">
                                  <a:latin typeface="Cambria Math" panose="02040503050406030204" pitchFamily="18" charset="0"/>
                                </a:rPr>
                              </m:ctrlPr>
                            </m:funcPr>
                            <m:fName>
                              <m:limLow>
                                <m:limLowPr>
                                  <m:ctrlPr>
                                    <a:rPr lang="zh-CN" altLang="en-US" i="1">
                                      <a:solidFill>
                                        <a:srgbClr val="836967"/>
                                      </a:solidFill>
                                      <a:latin typeface="Cambria Math" panose="02040503050406030204" pitchFamily="18" charset="0"/>
                                    </a:rPr>
                                  </m:ctrlPr>
                                </m:limLowPr>
                                <m:e>
                                  <m:r>
                                    <m:rPr>
                                      <m:sty m:val="p"/>
                                    </m:rPr>
                                    <a:rPr lang="zh-CN" altLang="en-US">
                                      <a:latin typeface="Cambria Math" panose="02040503050406030204" pitchFamily="18" charset="0"/>
                                    </a:rPr>
                                    <m:t>max</m:t>
                                  </m:r>
                                </m:e>
                                <m:lim>
                                  <m:r>
                                    <a:rPr lang="zh-CN" altLang="en-US" i="1">
                                      <a:latin typeface="Cambria Math" panose="02040503050406030204" pitchFamily="18" charset="0"/>
                                    </a:rPr>
                                    <m:t>𝐷</m:t>
                                  </m:r>
                                </m:lim>
                              </m:limLow>
                            </m:fName>
                            <m:e>
                              <m:r>
                                <a:rPr lang="zh-CN" altLang="en-US" i="1">
                                  <a:latin typeface="Cambria Math" panose="02040503050406030204" pitchFamily="18" charset="0"/>
                                </a:rPr>
                                <m:t>𝑉</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𝐷</m:t>
                                  </m:r>
                                  <m:r>
                                    <a:rPr lang="zh-CN" altLang="en-US">
                                      <a:latin typeface="Cambria Math" panose="02040503050406030204" pitchFamily="18" charset="0"/>
                                    </a:rPr>
                                    <m:t>,</m:t>
                                  </m:r>
                                  <m:r>
                                    <a:rPr lang="zh-CN" altLang="en-US" i="1">
                                      <a:latin typeface="Cambria Math" panose="02040503050406030204" pitchFamily="18" charset="0"/>
                                    </a:rPr>
                                    <m:t>𝐺</m:t>
                                  </m:r>
                                </m:e>
                              </m:d>
                              <m:r>
                                <a:rPr lang="en-US" altLang="zh-CN" b="0" i="0" smtClean="0">
                                  <a:latin typeface="Cambria Math" panose="02040503050406030204" pitchFamily="18" charset="0"/>
                                </a:rPr>
                                <m:t>→1</m:t>
                              </m:r>
                            </m:e>
                          </m:func>
                        </m:e>
                      </m:func>
                    </m:oMath>
                  </m:oMathPara>
                </a14:m>
                <a:endParaRPr lang="zh-CN" altLang="en-US" dirty="0"/>
              </a:p>
            </p:txBody>
          </p:sp>
        </mc:Choice>
        <mc:Fallback xmlns="">
          <p:sp>
            <p:nvSpPr>
              <p:cNvPr id="37" name="文本框 36">
                <a:extLst>
                  <a:ext uri="{FF2B5EF4-FFF2-40B4-BE49-F238E27FC236}">
                    <a16:creationId xmlns:a16="http://schemas.microsoft.com/office/drawing/2014/main" id="{D498F205-D838-159C-AAA4-37A040071F79}"/>
                  </a:ext>
                </a:extLst>
              </p:cNvPr>
              <p:cNvSpPr txBox="1">
                <a:spLocks noRot="1" noChangeAspect="1" noMove="1" noResize="1" noEditPoints="1" noAdjustHandles="1" noChangeArrowheads="1" noChangeShapeType="1" noTextEdit="1"/>
              </p:cNvSpPr>
              <p:nvPr/>
            </p:nvSpPr>
            <p:spPr>
              <a:xfrm>
                <a:off x="2651425" y="5407328"/>
                <a:ext cx="5796950" cy="453266"/>
              </a:xfrm>
              <a:prstGeom prst="rect">
                <a:avLst/>
              </a:prstGeom>
              <a:blipFill>
                <a:blip r:embed="rId6"/>
                <a:stretch>
                  <a:fillRect b="-2703"/>
                </a:stretch>
              </a:blipFill>
            </p:spPr>
            <p:txBody>
              <a:bodyPr/>
              <a:lstStyle/>
              <a:p>
                <a:r>
                  <a:rPr lang="zh-CN" altLang="en-US">
                    <a:noFill/>
                  </a:rPr>
                  <a:t> </a:t>
                </a:r>
              </a:p>
            </p:txBody>
          </p:sp>
        </mc:Fallback>
      </mc:AlternateContent>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 name="TextBox 4"/>
          <p:cNvSpPr txBox="1"/>
          <p:nvPr/>
        </p:nvSpPr>
        <p:spPr>
          <a:xfrm>
            <a:off x="585469" y="508671"/>
            <a:ext cx="926874" cy="418122"/>
          </a:xfrm>
          <a:prstGeom prst="rect">
            <a:avLst/>
          </a:prstGeom>
        </p:spPr>
        <p:txBody>
          <a:bodyPr wrap="square" lIns="31742" tIns="12697" rIns="31742" bIns="12697" rtlCol="0" anchor="t">
            <a:spAutoFit/>
          </a:bodyPr>
          <a:lstStyle/>
          <a:p>
            <a:pPr algn="l" latinLnBrk="1">
              <a:lnSpc>
                <a:spcPct val="113400"/>
              </a:lnSpc>
            </a:pPr>
            <a:r>
              <a:rPr lang="zh-CN" altLang="en-US" sz="2399" b="1" spc="100" dirty="0">
                <a:solidFill>
                  <a:srgbClr val="2A3036"/>
                </a:solidFill>
                <a:latin typeface="Microsoft YaHei"/>
                <a:ea typeface="Microsoft YaHei"/>
              </a:rPr>
              <a:t>原理</a:t>
            </a:r>
            <a:endParaRPr lang="en-US" sz="1100" dirty="0"/>
          </a:p>
        </p:txBody>
      </p:sp>
      <p:sp>
        <p:nvSpPr>
          <p:cNvPr id="83" name="Freeform 5"/>
          <p:cNvSpPr/>
          <p:nvPr/>
        </p:nvSpPr>
        <p:spPr>
          <a:xfrm>
            <a:off x="648953" y="981175"/>
            <a:ext cx="543492" cy="0"/>
          </a:xfrm>
          <a:custGeom>
            <a:avLst/>
            <a:gdLst/>
            <a:ahLst/>
            <a:cxnLst/>
            <a:rect l="l" t="t" r="r" b="b"/>
            <a:pathLst>
              <a:path w="543625">
                <a:moveTo>
                  <a:pt x="0" y="0"/>
                </a:moveTo>
                <a:lnTo>
                  <a:pt x="543625" y="0"/>
                </a:lnTo>
              </a:path>
            </a:pathLst>
          </a:custGeom>
          <a:solidFill>
            <a:srgbClr val="A2D6E0"/>
          </a:solidFill>
          <a:ln w="31750">
            <a:solidFill>
              <a:srgbClr val="A2D6E0"/>
            </a:solidFill>
            <a:prstDash val="solid"/>
            <a:headEnd type="none" w="med" len="med"/>
            <a:tailEnd type="none" w="med" len="med"/>
          </a:ln>
        </p:spPr>
      </p:sp>
      <p:sp>
        <p:nvSpPr>
          <p:cNvPr id="19" name="矩形 18">
            <a:extLst>
              <a:ext uri="{FF2B5EF4-FFF2-40B4-BE49-F238E27FC236}">
                <a16:creationId xmlns:a16="http://schemas.microsoft.com/office/drawing/2014/main" id="{ED44EAF5-DAD2-462C-92D9-53013B82B2FF}"/>
              </a:ext>
            </a:extLst>
          </p:cNvPr>
          <p:cNvSpPr/>
          <p:nvPr/>
        </p:nvSpPr>
        <p:spPr>
          <a:xfrm>
            <a:off x="2655062" y="1056451"/>
            <a:ext cx="1295084" cy="91417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1799" dirty="0">
                <a:solidFill>
                  <a:srgbClr val="2A3036"/>
                </a:solidFill>
              </a:rPr>
              <a:t>Generator</a:t>
            </a:r>
          </a:p>
          <a:p>
            <a:pPr algn="ctr"/>
            <a:r>
              <a:rPr lang="en-US" altLang="zh-CN" sz="1799" dirty="0">
                <a:solidFill>
                  <a:srgbClr val="2A3036"/>
                </a:solidFill>
              </a:rPr>
              <a:t>V1</a:t>
            </a:r>
            <a:endParaRPr lang="zh-CN" altLang="en-US" sz="1799" dirty="0">
              <a:solidFill>
                <a:srgbClr val="2A3036"/>
              </a:solidFill>
            </a:endParaRPr>
          </a:p>
        </p:txBody>
      </p:sp>
      <p:sp>
        <p:nvSpPr>
          <p:cNvPr id="21" name="箭头: 右 20">
            <a:extLst>
              <a:ext uri="{FF2B5EF4-FFF2-40B4-BE49-F238E27FC236}">
                <a16:creationId xmlns:a16="http://schemas.microsoft.com/office/drawing/2014/main" id="{817E903D-58B0-4FA2-B7BB-EEAE641C9335}"/>
              </a:ext>
            </a:extLst>
          </p:cNvPr>
          <p:cNvSpPr/>
          <p:nvPr/>
        </p:nvSpPr>
        <p:spPr>
          <a:xfrm>
            <a:off x="4258501" y="1203663"/>
            <a:ext cx="1066540" cy="619747"/>
          </a:xfrm>
          <a:prstGeom prst="rightArrow">
            <a:avLst/>
          </a:prstGeom>
          <a:solidFill>
            <a:srgbClr val="2A3036"/>
          </a:solidFill>
          <a:ln w="19050">
            <a:solidFill>
              <a:srgbClr val="2A30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799" dirty="0"/>
          </a:p>
        </p:txBody>
      </p:sp>
      <p:sp>
        <p:nvSpPr>
          <p:cNvPr id="22" name="矩形 21">
            <a:extLst>
              <a:ext uri="{FF2B5EF4-FFF2-40B4-BE49-F238E27FC236}">
                <a16:creationId xmlns:a16="http://schemas.microsoft.com/office/drawing/2014/main" id="{486AAC7B-8693-4E44-AB16-E17C60164B84}"/>
              </a:ext>
            </a:extLst>
          </p:cNvPr>
          <p:cNvSpPr/>
          <p:nvPr/>
        </p:nvSpPr>
        <p:spPr>
          <a:xfrm>
            <a:off x="5633394" y="1056451"/>
            <a:ext cx="1295084" cy="91417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1799" dirty="0">
                <a:solidFill>
                  <a:srgbClr val="2A3036"/>
                </a:solidFill>
              </a:rPr>
              <a:t>Generator</a:t>
            </a:r>
          </a:p>
          <a:p>
            <a:pPr algn="ctr"/>
            <a:r>
              <a:rPr lang="en-US" altLang="zh-CN" sz="1799" dirty="0">
                <a:solidFill>
                  <a:srgbClr val="2A3036"/>
                </a:solidFill>
              </a:rPr>
              <a:t>V2</a:t>
            </a:r>
            <a:endParaRPr lang="zh-CN" altLang="en-US" sz="1799" dirty="0">
              <a:solidFill>
                <a:srgbClr val="2A3036"/>
              </a:solidFill>
            </a:endParaRPr>
          </a:p>
        </p:txBody>
      </p:sp>
      <p:sp>
        <p:nvSpPr>
          <p:cNvPr id="23" name="矩形 22">
            <a:extLst>
              <a:ext uri="{FF2B5EF4-FFF2-40B4-BE49-F238E27FC236}">
                <a16:creationId xmlns:a16="http://schemas.microsoft.com/office/drawing/2014/main" id="{8A4F299E-3CC5-40B6-BE87-4CBF25140549}"/>
              </a:ext>
            </a:extLst>
          </p:cNvPr>
          <p:cNvSpPr/>
          <p:nvPr/>
        </p:nvSpPr>
        <p:spPr>
          <a:xfrm>
            <a:off x="8611722" y="1041940"/>
            <a:ext cx="1295084" cy="91417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1799" dirty="0">
                <a:solidFill>
                  <a:srgbClr val="2A3036"/>
                </a:solidFill>
              </a:rPr>
              <a:t>Generator</a:t>
            </a:r>
          </a:p>
          <a:p>
            <a:pPr algn="ctr"/>
            <a:r>
              <a:rPr lang="en-US" altLang="zh-CN" sz="1799" dirty="0">
                <a:solidFill>
                  <a:srgbClr val="2A3036"/>
                </a:solidFill>
              </a:rPr>
              <a:t>V3</a:t>
            </a:r>
            <a:endParaRPr lang="zh-CN" altLang="en-US" sz="1799" dirty="0">
              <a:solidFill>
                <a:srgbClr val="2A3036"/>
              </a:solidFill>
            </a:endParaRPr>
          </a:p>
        </p:txBody>
      </p:sp>
      <p:sp>
        <p:nvSpPr>
          <p:cNvPr id="24" name="箭头: 右 23">
            <a:extLst>
              <a:ext uri="{FF2B5EF4-FFF2-40B4-BE49-F238E27FC236}">
                <a16:creationId xmlns:a16="http://schemas.microsoft.com/office/drawing/2014/main" id="{6F00C3FA-BD7B-40F5-9138-64EC09F493C8}"/>
              </a:ext>
            </a:extLst>
          </p:cNvPr>
          <p:cNvSpPr/>
          <p:nvPr/>
        </p:nvSpPr>
        <p:spPr>
          <a:xfrm>
            <a:off x="7236831" y="1203663"/>
            <a:ext cx="1066540" cy="619747"/>
          </a:xfrm>
          <a:prstGeom prst="rightArrow">
            <a:avLst/>
          </a:prstGeom>
          <a:solidFill>
            <a:srgbClr val="2A3036"/>
          </a:solidFill>
          <a:ln w="19050">
            <a:solidFill>
              <a:srgbClr val="2A30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799" dirty="0"/>
          </a:p>
        </p:txBody>
      </p:sp>
      <p:sp>
        <p:nvSpPr>
          <p:cNvPr id="20" name="矩形 19">
            <a:extLst>
              <a:ext uri="{FF2B5EF4-FFF2-40B4-BE49-F238E27FC236}">
                <a16:creationId xmlns:a16="http://schemas.microsoft.com/office/drawing/2014/main" id="{825F706B-8C65-4184-BB16-4275A0CAB333}"/>
              </a:ext>
            </a:extLst>
          </p:cNvPr>
          <p:cNvSpPr/>
          <p:nvPr/>
        </p:nvSpPr>
        <p:spPr>
          <a:xfrm>
            <a:off x="2655062" y="3307730"/>
            <a:ext cx="1295084" cy="914174"/>
          </a:xfrm>
          <a:prstGeom prst="rect">
            <a:avLst/>
          </a:prstGeom>
          <a:gradFill>
            <a:gsLst>
              <a:gs pos="0">
                <a:schemeClr val="bg2">
                  <a:lumMod val="75000"/>
                </a:schemeClr>
              </a:gs>
              <a:gs pos="80000">
                <a:schemeClr val="accent3">
                  <a:shade val="93000"/>
                  <a:satMod val="130000"/>
                </a:schemeClr>
              </a:gs>
              <a:gs pos="100000">
                <a:schemeClr val="accent3">
                  <a:shade val="94000"/>
                  <a:satMod val="135000"/>
                </a:schemeClr>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1799" dirty="0" err="1">
                <a:solidFill>
                  <a:srgbClr val="2A3036"/>
                </a:solidFill>
              </a:rPr>
              <a:t>Discrimi-nator</a:t>
            </a:r>
            <a:endParaRPr lang="en-US" altLang="zh-CN" sz="1799" dirty="0">
              <a:solidFill>
                <a:srgbClr val="2A3036"/>
              </a:solidFill>
            </a:endParaRPr>
          </a:p>
          <a:p>
            <a:pPr algn="ctr"/>
            <a:r>
              <a:rPr lang="en-US" altLang="zh-CN" sz="1799" dirty="0">
                <a:solidFill>
                  <a:srgbClr val="2A3036"/>
                </a:solidFill>
              </a:rPr>
              <a:t>V1</a:t>
            </a:r>
            <a:endParaRPr lang="zh-CN" altLang="en-US" sz="1799" dirty="0">
              <a:solidFill>
                <a:srgbClr val="2A3036"/>
              </a:solidFill>
            </a:endParaRPr>
          </a:p>
        </p:txBody>
      </p:sp>
      <p:sp>
        <p:nvSpPr>
          <p:cNvPr id="25" name="矩形 24">
            <a:extLst>
              <a:ext uri="{FF2B5EF4-FFF2-40B4-BE49-F238E27FC236}">
                <a16:creationId xmlns:a16="http://schemas.microsoft.com/office/drawing/2014/main" id="{C5424206-08C4-4367-B2EB-44134D76C277}"/>
              </a:ext>
            </a:extLst>
          </p:cNvPr>
          <p:cNvSpPr/>
          <p:nvPr/>
        </p:nvSpPr>
        <p:spPr>
          <a:xfrm>
            <a:off x="5633393" y="3307730"/>
            <a:ext cx="1295084" cy="914174"/>
          </a:xfrm>
          <a:prstGeom prst="rect">
            <a:avLst/>
          </a:prstGeom>
          <a:gradFill>
            <a:gsLst>
              <a:gs pos="0">
                <a:schemeClr val="bg2">
                  <a:lumMod val="75000"/>
                </a:schemeClr>
              </a:gs>
              <a:gs pos="80000">
                <a:schemeClr val="accent3">
                  <a:shade val="93000"/>
                  <a:satMod val="130000"/>
                </a:schemeClr>
              </a:gs>
              <a:gs pos="100000">
                <a:schemeClr val="accent3">
                  <a:shade val="94000"/>
                  <a:satMod val="135000"/>
                </a:schemeClr>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1799" dirty="0" err="1">
                <a:solidFill>
                  <a:srgbClr val="2A3036"/>
                </a:solidFill>
              </a:rPr>
              <a:t>Discrimi-nator</a:t>
            </a:r>
            <a:endParaRPr lang="en-US" altLang="zh-CN" sz="1799" dirty="0">
              <a:solidFill>
                <a:srgbClr val="2A3036"/>
              </a:solidFill>
            </a:endParaRPr>
          </a:p>
          <a:p>
            <a:pPr algn="ctr"/>
            <a:r>
              <a:rPr lang="en-US" altLang="zh-CN" sz="1799" dirty="0">
                <a:solidFill>
                  <a:srgbClr val="2A3036"/>
                </a:solidFill>
              </a:rPr>
              <a:t>V2</a:t>
            </a:r>
            <a:endParaRPr lang="zh-CN" altLang="en-US" sz="1799" dirty="0">
              <a:solidFill>
                <a:srgbClr val="2A3036"/>
              </a:solidFill>
            </a:endParaRPr>
          </a:p>
        </p:txBody>
      </p:sp>
      <p:sp>
        <p:nvSpPr>
          <p:cNvPr id="26" name="箭头: 右 25">
            <a:extLst>
              <a:ext uri="{FF2B5EF4-FFF2-40B4-BE49-F238E27FC236}">
                <a16:creationId xmlns:a16="http://schemas.microsoft.com/office/drawing/2014/main" id="{DF432AF1-32A0-4066-8621-75C0C09F8D7C}"/>
              </a:ext>
            </a:extLst>
          </p:cNvPr>
          <p:cNvSpPr/>
          <p:nvPr/>
        </p:nvSpPr>
        <p:spPr>
          <a:xfrm>
            <a:off x="4258501" y="3454943"/>
            <a:ext cx="1066540" cy="619747"/>
          </a:xfrm>
          <a:prstGeom prst="rightArrow">
            <a:avLst/>
          </a:prstGeom>
          <a:solidFill>
            <a:srgbClr val="2A3036"/>
          </a:solidFill>
          <a:ln w="19050">
            <a:solidFill>
              <a:srgbClr val="2A30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799" dirty="0"/>
          </a:p>
        </p:txBody>
      </p:sp>
      <p:sp>
        <p:nvSpPr>
          <p:cNvPr id="27" name="箭头: 右 26">
            <a:extLst>
              <a:ext uri="{FF2B5EF4-FFF2-40B4-BE49-F238E27FC236}">
                <a16:creationId xmlns:a16="http://schemas.microsoft.com/office/drawing/2014/main" id="{B3CD107C-6696-4B9F-8A7E-8EFDE7777F0F}"/>
              </a:ext>
            </a:extLst>
          </p:cNvPr>
          <p:cNvSpPr/>
          <p:nvPr/>
        </p:nvSpPr>
        <p:spPr>
          <a:xfrm>
            <a:off x="7236830" y="3454943"/>
            <a:ext cx="1066540" cy="619747"/>
          </a:xfrm>
          <a:prstGeom prst="rightArrow">
            <a:avLst/>
          </a:prstGeom>
          <a:solidFill>
            <a:srgbClr val="2A3036"/>
          </a:solidFill>
          <a:ln w="19050">
            <a:solidFill>
              <a:srgbClr val="2A30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799" dirty="0"/>
          </a:p>
        </p:txBody>
      </p:sp>
      <p:sp>
        <p:nvSpPr>
          <p:cNvPr id="28" name="矩形 27">
            <a:extLst>
              <a:ext uri="{FF2B5EF4-FFF2-40B4-BE49-F238E27FC236}">
                <a16:creationId xmlns:a16="http://schemas.microsoft.com/office/drawing/2014/main" id="{7F6B1EBC-1BEF-4EE8-A75A-70A63A0A506F}"/>
              </a:ext>
            </a:extLst>
          </p:cNvPr>
          <p:cNvSpPr/>
          <p:nvPr/>
        </p:nvSpPr>
        <p:spPr>
          <a:xfrm>
            <a:off x="8611722" y="3307730"/>
            <a:ext cx="1295084" cy="914174"/>
          </a:xfrm>
          <a:prstGeom prst="rect">
            <a:avLst/>
          </a:prstGeom>
          <a:gradFill>
            <a:gsLst>
              <a:gs pos="0">
                <a:schemeClr val="bg2">
                  <a:lumMod val="75000"/>
                </a:schemeClr>
              </a:gs>
              <a:gs pos="80000">
                <a:schemeClr val="accent3">
                  <a:shade val="93000"/>
                  <a:satMod val="130000"/>
                </a:schemeClr>
              </a:gs>
              <a:gs pos="100000">
                <a:schemeClr val="accent3">
                  <a:shade val="94000"/>
                  <a:satMod val="135000"/>
                </a:schemeClr>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1799" dirty="0" err="1">
                <a:solidFill>
                  <a:srgbClr val="2A3036"/>
                </a:solidFill>
              </a:rPr>
              <a:t>Discrimi-nator</a:t>
            </a:r>
            <a:endParaRPr lang="en-US" altLang="zh-CN" sz="1799" dirty="0">
              <a:solidFill>
                <a:srgbClr val="2A3036"/>
              </a:solidFill>
            </a:endParaRPr>
          </a:p>
          <a:p>
            <a:pPr algn="ctr"/>
            <a:r>
              <a:rPr lang="en-US" altLang="zh-CN" sz="1799" dirty="0">
                <a:solidFill>
                  <a:srgbClr val="2A3036"/>
                </a:solidFill>
              </a:rPr>
              <a:t>V3</a:t>
            </a:r>
            <a:endParaRPr lang="zh-CN" altLang="en-US" sz="1799" dirty="0">
              <a:solidFill>
                <a:srgbClr val="2A3036"/>
              </a:solidFill>
            </a:endParaRPr>
          </a:p>
        </p:txBody>
      </p:sp>
      <p:sp>
        <p:nvSpPr>
          <p:cNvPr id="2" name="文本框 1">
            <a:extLst>
              <a:ext uri="{FF2B5EF4-FFF2-40B4-BE49-F238E27FC236}">
                <a16:creationId xmlns:a16="http://schemas.microsoft.com/office/drawing/2014/main" id="{C256AB2F-BE30-4ADD-890A-391DDA650A55}"/>
              </a:ext>
            </a:extLst>
          </p:cNvPr>
          <p:cNvSpPr txBox="1"/>
          <p:nvPr/>
        </p:nvSpPr>
        <p:spPr>
          <a:xfrm>
            <a:off x="3721603" y="5155735"/>
            <a:ext cx="1447447" cy="369204"/>
          </a:xfrm>
          <a:prstGeom prst="rect">
            <a:avLst/>
          </a:prstGeom>
          <a:noFill/>
        </p:spPr>
        <p:txBody>
          <a:bodyPr wrap="square" rtlCol="0">
            <a:spAutoFit/>
          </a:bodyPr>
          <a:lstStyle/>
          <a:p>
            <a:r>
              <a:rPr lang="en-US" altLang="zh-CN" sz="1799" dirty="0"/>
              <a:t>Real images:</a:t>
            </a:r>
            <a:endParaRPr lang="zh-CN" altLang="en-US" sz="1799" dirty="0"/>
          </a:p>
        </p:txBody>
      </p:sp>
      <p:pic>
        <p:nvPicPr>
          <p:cNvPr id="4" name="图片 3">
            <a:extLst>
              <a:ext uri="{FF2B5EF4-FFF2-40B4-BE49-F238E27FC236}">
                <a16:creationId xmlns:a16="http://schemas.microsoft.com/office/drawing/2014/main" id="{F10C803C-205A-4DCD-BD63-7D07C99A9C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7044" y="4904055"/>
            <a:ext cx="2067781" cy="872603"/>
          </a:xfrm>
          <a:prstGeom prst="rect">
            <a:avLst/>
          </a:prstGeom>
        </p:spPr>
      </p:pic>
      <p:cxnSp>
        <p:nvCxnSpPr>
          <p:cNvPr id="8" name="直接箭头连接符 7">
            <a:extLst>
              <a:ext uri="{FF2B5EF4-FFF2-40B4-BE49-F238E27FC236}">
                <a16:creationId xmlns:a16="http://schemas.microsoft.com/office/drawing/2014/main" id="{5352B163-529A-4B8B-8AF4-A05F2DF72394}"/>
              </a:ext>
            </a:extLst>
          </p:cNvPr>
          <p:cNvCxnSpPr>
            <a:stCxn id="4" idx="0"/>
            <a:endCxn id="25" idx="2"/>
          </p:cNvCxnSpPr>
          <p:nvPr/>
        </p:nvCxnSpPr>
        <p:spPr>
          <a:xfrm flipV="1">
            <a:off x="6280935" y="4221903"/>
            <a:ext cx="0" cy="682151"/>
          </a:xfrm>
          <a:prstGeom prst="straightConnector1">
            <a:avLst/>
          </a:prstGeom>
          <a:ln>
            <a:solidFill>
              <a:srgbClr val="91B163"/>
            </a:solidFill>
            <a:tailEnd type="triangle"/>
          </a:ln>
        </p:spPr>
        <p:style>
          <a:lnRef idx="3">
            <a:schemeClr val="accent3"/>
          </a:lnRef>
          <a:fillRef idx="0">
            <a:schemeClr val="accent3"/>
          </a:fillRef>
          <a:effectRef idx="2">
            <a:schemeClr val="accent3"/>
          </a:effectRef>
          <a:fontRef idx="minor">
            <a:schemeClr val="tx1"/>
          </a:fontRef>
        </p:style>
      </p:cxnSp>
      <p:cxnSp>
        <p:nvCxnSpPr>
          <p:cNvPr id="36" name="直接箭头连接符 35">
            <a:extLst>
              <a:ext uri="{FF2B5EF4-FFF2-40B4-BE49-F238E27FC236}">
                <a16:creationId xmlns:a16="http://schemas.microsoft.com/office/drawing/2014/main" id="{48331F8C-05B0-4D9F-AED2-0D1A9A15A9EF}"/>
              </a:ext>
            </a:extLst>
          </p:cNvPr>
          <p:cNvCxnSpPr>
            <a:cxnSpLocks/>
            <a:stCxn id="4" idx="1"/>
            <a:endCxn id="20" idx="2"/>
          </p:cNvCxnSpPr>
          <p:nvPr/>
        </p:nvCxnSpPr>
        <p:spPr>
          <a:xfrm flipH="1" flipV="1">
            <a:off x="3302605" y="4221902"/>
            <a:ext cx="1944439" cy="1118453"/>
          </a:xfrm>
          <a:prstGeom prst="straightConnector1">
            <a:avLst/>
          </a:prstGeom>
          <a:ln>
            <a:solidFill>
              <a:srgbClr val="91B163"/>
            </a:solidFill>
            <a:tailEnd type="triangle"/>
          </a:ln>
        </p:spPr>
        <p:style>
          <a:lnRef idx="3">
            <a:schemeClr val="accent3"/>
          </a:lnRef>
          <a:fillRef idx="0">
            <a:schemeClr val="accent3"/>
          </a:fillRef>
          <a:effectRef idx="2">
            <a:schemeClr val="accent3"/>
          </a:effectRef>
          <a:fontRef idx="minor">
            <a:schemeClr val="tx1"/>
          </a:fontRef>
        </p:style>
      </p:cxnSp>
      <p:cxnSp>
        <p:nvCxnSpPr>
          <p:cNvPr id="39" name="直接箭头连接符 38">
            <a:extLst>
              <a:ext uri="{FF2B5EF4-FFF2-40B4-BE49-F238E27FC236}">
                <a16:creationId xmlns:a16="http://schemas.microsoft.com/office/drawing/2014/main" id="{8659E293-14D3-40B0-BEE8-B4DD24272F10}"/>
              </a:ext>
            </a:extLst>
          </p:cNvPr>
          <p:cNvCxnSpPr>
            <a:cxnSpLocks/>
            <a:stCxn id="4" idx="3"/>
            <a:endCxn id="28" idx="2"/>
          </p:cNvCxnSpPr>
          <p:nvPr/>
        </p:nvCxnSpPr>
        <p:spPr>
          <a:xfrm flipV="1">
            <a:off x="7314825" y="4221902"/>
            <a:ext cx="1944439" cy="1118453"/>
          </a:xfrm>
          <a:prstGeom prst="straightConnector1">
            <a:avLst/>
          </a:prstGeom>
          <a:ln>
            <a:solidFill>
              <a:srgbClr val="91B163"/>
            </a:solidFill>
            <a:tailEnd type="triangle"/>
          </a:ln>
        </p:spPr>
        <p:style>
          <a:lnRef idx="3">
            <a:schemeClr val="accent3"/>
          </a:lnRef>
          <a:fillRef idx="0">
            <a:schemeClr val="accent3"/>
          </a:fillRef>
          <a:effectRef idx="2">
            <a:schemeClr val="accent3"/>
          </a:effectRef>
          <a:fontRef idx="minor">
            <a:schemeClr val="tx1"/>
          </a:fontRef>
        </p:style>
      </p:cxnSp>
      <p:pic>
        <p:nvPicPr>
          <p:cNvPr id="14" name="图片 13">
            <a:extLst>
              <a:ext uri="{FF2B5EF4-FFF2-40B4-BE49-F238E27FC236}">
                <a16:creationId xmlns:a16="http://schemas.microsoft.com/office/drawing/2014/main" id="{F8A603E4-ADEB-4CC6-A0BD-49EE12E5DA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25473" y="2395627"/>
            <a:ext cx="1154264" cy="487099"/>
          </a:xfrm>
          <a:prstGeom prst="rect">
            <a:avLst/>
          </a:prstGeom>
        </p:spPr>
      </p:pic>
      <p:pic>
        <p:nvPicPr>
          <p:cNvPr id="46" name="图片 45">
            <a:extLst>
              <a:ext uri="{FF2B5EF4-FFF2-40B4-BE49-F238E27FC236}">
                <a16:creationId xmlns:a16="http://schemas.microsoft.com/office/drawing/2014/main" id="{A708D142-C3AC-4885-BB51-533CAEE573E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703803" y="2395627"/>
            <a:ext cx="1154263" cy="487099"/>
          </a:xfrm>
          <a:prstGeom prst="rect">
            <a:avLst/>
          </a:prstGeom>
        </p:spPr>
      </p:pic>
      <p:pic>
        <p:nvPicPr>
          <p:cNvPr id="47" name="图片 46">
            <a:extLst>
              <a:ext uri="{FF2B5EF4-FFF2-40B4-BE49-F238E27FC236}">
                <a16:creationId xmlns:a16="http://schemas.microsoft.com/office/drawing/2014/main" id="{58273BE6-48BA-46AA-8CD9-A2F520E6CDF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682133" y="2395627"/>
            <a:ext cx="1154263" cy="487099"/>
          </a:xfrm>
          <a:prstGeom prst="rect">
            <a:avLst/>
          </a:prstGeom>
        </p:spPr>
      </p:pic>
      <p:cxnSp>
        <p:nvCxnSpPr>
          <p:cNvPr id="48" name="直接箭头连接符 47">
            <a:extLst>
              <a:ext uri="{FF2B5EF4-FFF2-40B4-BE49-F238E27FC236}">
                <a16:creationId xmlns:a16="http://schemas.microsoft.com/office/drawing/2014/main" id="{19650D1A-D81A-4F1F-A578-08186CB6C8A5}"/>
              </a:ext>
            </a:extLst>
          </p:cNvPr>
          <p:cNvCxnSpPr>
            <a:cxnSpLocks/>
            <a:stCxn id="14" idx="2"/>
            <a:endCxn id="20" idx="0"/>
          </p:cNvCxnSpPr>
          <p:nvPr/>
        </p:nvCxnSpPr>
        <p:spPr>
          <a:xfrm>
            <a:off x="3302604" y="2882727"/>
            <a:ext cx="0" cy="425003"/>
          </a:xfrm>
          <a:prstGeom prst="straightConnector1">
            <a:avLst/>
          </a:prstGeom>
          <a:ln>
            <a:solidFill>
              <a:srgbClr val="91B163"/>
            </a:solidFill>
            <a:tailEnd type="triangle"/>
          </a:ln>
        </p:spPr>
        <p:style>
          <a:lnRef idx="3">
            <a:schemeClr val="accent3"/>
          </a:lnRef>
          <a:fillRef idx="0">
            <a:schemeClr val="accent3"/>
          </a:fillRef>
          <a:effectRef idx="2">
            <a:schemeClr val="accent3"/>
          </a:effectRef>
          <a:fontRef idx="minor">
            <a:schemeClr val="tx1"/>
          </a:fontRef>
        </p:style>
      </p:cxnSp>
      <p:cxnSp>
        <p:nvCxnSpPr>
          <p:cNvPr id="51" name="直接箭头连接符 50">
            <a:extLst>
              <a:ext uri="{FF2B5EF4-FFF2-40B4-BE49-F238E27FC236}">
                <a16:creationId xmlns:a16="http://schemas.microsoft.com/office/drawing/2014/main" id="{7EE40F62-A862-47B1-B636-AD24A197E96A}"/>
              </a:ext>
            </a:extLst>
          </p:cNvPr>
          <p:cNvCxnSpPr>
            <a:cxnSpLocks/>
          </p:cNvCxnSpPr>
          <p:nvPr/>
        </p:nvCxnSpPr>
        <p:spPr>
          <a:xfrm>
            <a:off x="6268236" y="2862775"/>
            <a:ext cx="0" cy="425003"/>
          </a:xfrm>
          <a:prstGeom prst="straightConnector1">
            <a:avLst/>
          </a:prstGeom>
          <a:ln>
            <a:solidFill>
              <a:srgbClr val="91B163"/>
            </a:solidFill>
            <a:tailEnd type="triangle"/>
          </a:ln>
        </p:spPr>
        <p:style>
          <a:lnRef idx="3">
            <a:schemeClr val="accent3"/>
          </a:lnRef>
          <a:fillRef idx="0">
            <a:schemeClr val="accent3"/>
          </a:fillRef>
          <a:effectRef idx="2">
            <a:schemeClr val="accent3"/>
          </a:effectRef>
          <a:fontRef idx="minor">
            <a:schemeClr val="tx1"/>
          </a:fontRef>
        </p:style>
      </p:cxnSp>
      <p:cxnSp>
        <p:nvCxnSpPr>
          <p:cNvPr id="52" name="直接箭头连接符 51">
            <a:extLst>
              <a:ext uri="{FF2B5EF4-FFF2-40B4-BE49-F238E27FC236}">
                <a16:creationId xmlns:a16="http://schemas.microsoft.com/office/drawing/2014/main" id="{18F0D87D-38D2-40F0-ACC6-299EBCD2ABF7}"/>
              </a:ext>
            </a:extLst>
          </p:cNvPr>
          <p:cNvCxnSpPr>
            <a:cxnSpLocks/>
            <a:endCxn id="28" idx="0"/>
          </p:cNvCxnSpPr>
          <p:nvPr/>
        </p:nvCxnSpPr>
        <p:spPr>
          <a:xfrm>
            <a:off x="9259264" y="2862775"/>
            <a:ext cx="1" cy="444955"/>
          </a:xfrm>
          <a:prstGeom prst="straightConnector1">
            <a:avLst/>
          </a:prstGeom>
          <a:ln>
            <a:solidFill>
              <a:srgbClr val="91B163"/>
            </a:solidFill>
            <a:tailEnd type="triangle"/>
          </a:ln>
        </p:spPr>
        <p:style>
          <a:lnRef idx="3">
            <a:schemeClr val="accent3"/>
          </a:lnRef>
          <a:fillRef idx="0">
            <a:schemeClr val="accent3"/>
          </a:fillRef>
          <a:effectRef idx="2">
            <a:schemeClr val="accent3"/>
          </a:effectRef>
          <a:fontRef idx="minor">
            <a:schemeClr val="tx1"/>
          </a:fontRef>
        </p:style>
      </p:cxnSp>
      <p:cxnSp>
        <p:nvCxnSpPr>
          <p:cNvPr id="54" name="直接箭头连接符 53">
            <a:extLst>
              <a:ext uri="{FF2B5EF4-FFF2-40B4-BE49-F238E27FC236}">
                <a16:creationId xmlns:a16="http://schemas.microsoft.com/office/drawing/2014/main" id="{2B488C1B-23A0-40BC-8AD2-0C96FED6FC5A}"/>
              </a:ext>
            </a:extLst>
          </p:cNvPr>
          <p:cNvCxnSpPr>
            <a:cxnSpLocks/>
          </p:cNvCxnSpPr>
          <p:nvPr/>
        </p:nvCxnSpPr>
        <p:spPr>
          <a:xfrm>
            <a:off x="3302604" y="1956114"/>
            <a:ext cx="0" cy="425003"/>
          </a:xfrm>
          <a:prstGeom prst="straightConnector1">
            <a:avLst/>
          </a:prstGeom>
          <a:ln>
            <a:solidFill>
              <a:schemeClr val="tx2">
                <a:lumMod val="75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55" name="直接箭头连接符 54">
            <a:extLst>
              <a:ext uri="{FF2B5EF4-FFF2-40B4-BE49-F238E27FC236}">
                <a16:creationId xmlns:a16="http://schemas.microsoft.com/office/drawing/2014/main" id="{675A2EE2-C468-4A12-98F1-CD9864F740E5}"/>
              </a:ext>
            </a:extLst>
          </p:cNvPr>
          <p:cNvCxnSpPr>
            <a:cxnSpLocks/>
          </p:cNvCxnSpPr>
          <p:nvPr/>
        </p:nvCxnSpPr>
        <p:spPr>
          <a:xfrm>
            <a:off x="6260981" y="1970625"/>
            <a:ext cx="0" cy="425003"/>
          </a:xfrm>
          <a:prstGeom prst="straightConnector1">
            <a:avLst/>
          </a:prstGeom>
          <a:ln>
            <a:solidFill>
              <a:schemeClr val="tx2">
                <a:lumMod val="75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56" name="直接箭头连接符 55">
            <a:extLst>
              <a:ext uri="{FF2B5EF4-FFF2-40B4-BE49-F238E27FC236}">
                <a16:creationId xmlns:a16="http://schemas.microsoft.com/office/drawing/2014/main" id="{5FF9DB84-E26C-4B7F-B9A8-18498D4ACA9E}"/>
              </a:ext>
            </a:extLst>
          </p:cNvPr>
          <p:cNvCxnSpPr>
            <a:cxnSpLocks/>
          </p:cNvCxnSpPr>
          <p:nvPr/>
        </p:nvCxnSpPr>
        <p:spPr>
          <a:xfrm>
            <a:off x="9259263" y="1956113"/>
            <a:ext cx="0" cy="425003"/>
          </a:xfrm>
          <a:prstGeom prst="straightConnector1">
            <a:avLst/>
          </a:prstGeom>
          <a:ln>
            <a:solidFill>
              <a:schemeClr val="tx2">
                <a:lumMod val="75000"/>
              </a:schemeClr>
            </a:solidFill>
            <a:tailEnd type="triangle"/>
          </a:ln>
        </p:spPr>
        <p:style>
          <a:lnRef idx="3">
            <a:schemeClr val="accent3"/>
          </a:lnRef>
          <a:fillRef idx="0">
            <a:schemeClr val="accent3"/>
          </a:fillRef>
          <a:effectRef idx="2">
            <a:schemeClr val="accent3"/>
          </a:effectRef>
          <a:fontRef idx="minor">
            <a:schemeClr val="tx1"/>
          </a:fontRef>
        </p:style>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1000"/>
                                        <p:tgtEl>
                                          <p:spTgt spid="8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up)">
                                      <p:cBhvr>
                                        <p:cTn id="33" dur="500"/>
                                        <p:tgtEl>
                                          <p:spTgt spid="19"/>
                                        </p:tgtEl>
                                      </p:cBhvr>
                                    </p:animEffect>
                                  </p:childTnLst>
                                </p:cTn>
                              </p:par>
                              <p:par>
                                <p:cTn id="34" presetID="22" presetClass="entr" presetSubtype="1"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up)">
                                      <p:cBhvr>
                                        <p:cTn id="36" dur="500"/>
                                        <p:tgtEl>
                                          <p:spTgt spid="14"/>
                                        </p:tgtEl>
                                      </p:cBhvr>
                                    </p:animEffect>
                                  </p:childTnLst>
                                </p:cTn>
                              </p:par>
                              <p:par>
                                <p:cTn id="37" presetID="22" presetClass="entr" presetSubtype="1"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up)">
                                      <p:cBhvr>
                                        <p:cTn id="39" dur="500"/>
                                        <p:tgtEl>
                                          <p:spTgt spid="48"/>
                                        </p:tgtEl>
                                      </p:cBhvr>
                                    </p:animEffect>
                                  </p:childTnLst>
                                </p:cTn>
                              </p:par>
                              <p:par>
                                <p:cTn id="40" presetID="22" presetClass="entr" presetSubtype="1"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up)">
                                      <p:cBhvr>
                                        <p:cTn id="42" dur="500"/>
                                        <p:tgtEl>
                                          <p:spTgt spid="5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left)">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up)">
                                      <p:cBhvr>
                                        <p:cTn id="65" dur="500"/>
                                        <p:tgtEl>
                                          <p:spTgt spid="22"/>
                                        </p:tgtEl>
                                      </p:cBhvr>
                                    </p:animEffect>
                                  </p:childTnLst>
                                </p:cTn>
                              </p:par>
                              <p:par>
                                <p:cTn id="66" presetID="22" presetClass="entr" presetSubtype="1" fill="hold" nodeType="with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wipe(up)">
                                      <p:cBhvr>
                                        <p:cTn id="68" dur="500"/>
                                        <p:tgtEl>
                                          <p:spTgt spid="46"/>
                                        </p:tgtEl>
                                      </p:cBhvr>
                                    </p:animEffect>
                                  </p:childTnLst>
                                </p:cTn>
                              </p:par>
                              <p:par>
                                <p:cTn id="69" presetID="22" presetClass="entr" presetSubtype="1" fill="hold" nodeType="with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wipe(up)">
                                      <p:cBhvr>
                                        <p:cTn id="71" dur="500"/>
                                        <p:tgtEl>
                                          <p:spTgt spid="51"/>
                                        </p:tgtEl>
                                      </p:cBhvr>
                                    </p:animEffect>
                                  </p:childTnLst>
                                </p:cTn>
                              </p:par>
                              <p:par>
                                <p:cTn id="72" presetID="22" presetClass="entr" presetSubtype="1" fill="hold"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wipe(up)">
                                      <p:cBhvr>
                                        <p:cTn id="74" dur="500"/>
                                        <p:tgtEl>
                                          <p:spTgt spid="5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left)">
                                      <p:cBhvr>
                                        <p:cTn id="79" dur="500"/>
                                        <p:tgtEl>
                                          <p:spTgt spid="24"/>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wipe(left)">
                                      <p:cBhvr>
                                        <p:cTn id="82" dur="5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500"/>
                                        <p:tgtEl>
                                          <p:spTgt spid="3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wipe(up)">
                                      <p:cBhvr>
                                        <p:cTn id="97" dur="500"/>
                                        <p:tgtEl>
                                          <p:spTgt spid="23"/>
                                        </p:tgtEl>
                                      </p:cBhvr>
                                    </p:animEffect>
                                  </p:childTnLst>
                                </p:cTn>
                              </p:par>
                              <p:par>
                                <p:cTn id="98" presetID="22" presetClass="entr" presetSubtype="1" fill="hold" nodeType="withEffect">
                                  <p:stCondLst>
                                    <p:cond delay="0"/>
                                  </p:stCondLst>
                                  <p:childTnLst>
                                    <p:set>
                                      <p:cBhvr>
                                        <p:cTn id="99" dur="1" fill="hold">
                                          <p:stCondLst>
                                            <p:cond delay="0"/>
                                          </p:stCondLst>
                                        </p:cTn>
                                        <p:tgtEl>
                                          <p:spTgt spid="47"/>
                                        </p:tgtEl>
                                        <p:attrNameLst>
                                          <p:attrName>style.visibility</p:attrName>
                                        </p:attrNameLst>
                                      </p:cBhvr>
                                      <p:to>
                                        <p:strVal val="visible"/>
                                      </p:to>
                                    </p:set>
                                    <p:animEffect transition="in" filter="wipe(up)">
                                      <p:cBhvr>
                                        <p:cTn id="100" dur="500"/>
                                        <p:tgtEl>
                                          <p:spTgt spid="47"/>
                                        </p:tgtEl>
                                      </p:cBhvr>
                                    </p:animEffect>
                                  </p:childTnLst>
                                </p:cTn>
                              </p:par>
                              <p:par>
                                <p:cTn id="101" presetID="22" presetClass="entr" presetSubtype="1"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wipe(up)">
                                      <p:cBhvr>
                                        <p:cTn id="103" dur="500"/>
                                        <p:tgtEl>
                                          <p:spTgt spid="52"/>
                                        </p:tgtEl>
                                      </p:cBhvr>
                                    </p:animEffect>
                                  </p:childTnLst>
                                </p:cTn>
                              </p:par>
                              <p:par>
                                <p:cTn id="104" presetID="22" presetClass="entr" presetSubtype="1" fill="hold" nodeType="withEffect">
                                  <p:stCondLst>
                                    <p:cond delay="0"/>
                                  </p:stCondLst>
                                  <p:childTnLst>
                                    <p:set>
                                      <p:cBhvr>
                                        <p:cTn id="105" dur="1" fill="hold">
                                          <p:stCondLst>
                                            <p:cond delay="0"/>
                                          </p:stCondLst>
                                        </p:cTn>
                                        <p:tgtEl>
                                          <p:spTgt spid="56"/>
                                        </p:tgtEl>
                                        <p:attrNameLst>
                                          <p:attrName>style.visibility</p:attrName>
                                        </p:attrNameLst>
                                      </p:cBhvr>
                                      <p:to>
                                        <p:strVal val="visible"/>
                                      </p:to>
                                    </p:set>
                                    <p:animEffect transition="in" filter="wipe(up)">
                                      <p:cBhvr>
                                        <p:cTn id="10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19" grpId="0" animBg="1"/>
      <p:bldP spid="21" grpId="0" animBg="1"/>
      <p:bldP spid="22" grpId="0" animBg="1"/>
      <p:bldP spid="23" grpId="0" animBg="1"/>
      <p:bldP spid="24" grpId="0" animBg="1"/>
      <p:bldP spid="20" grpId="0" animBg="1"/>
      <p:bldP spid="25" grpId="0" animBg="1"/>
      <p:bldP spid="26" grpId="0" animBg="1"/>
      <p:bldP spid="27" grpId="0" animBg="1"/>
      <p:bldP spid="28"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8"/>
          <p:cNvSpPr/>
          <p:nvPr/>
        </p:nvSpPr>
        <p:spPr>
          <a:xfrm>
            <a:off x="0" y="4927600"/>
            <a:ext cx="6578600" cy="1041400"/>
          </a:xfrm>
          <a:custGeom>
            <a:avLst/>
            <a:gdLst/>
            <a:ahLst/>
            <a:cxnLst/>
            <a:rect l="l" t="t" r="r" b="b"/>
            <a:pathLst>
              <a:path w="6578600" h="1041400">
                <a:moveTo>
                  <a:pt x="0" y="0"/>
                </a:moveTo>
                <a:lnTo>
                  <a:pt x="6578600" y="0"/>
                </a:lnTo>
                <a:lnTo>
                  <a:pt x="6578600" y="1041400"/>
                </a:lnTo>
                <a:lnTo>
                  <a:pt x="0" y="1041400"/>
                </a:lnTo>
                <a:close/>
              </a:path>
            </a:pathLst>
          </a:custGeom>
          <a:solidFill>
            <a:srgbClr val="013A8E">
              <a:alpha val="75000"/>
            </a:srgbClr>
          </a:solidFill>
        </p:spPr>
        <p:txBody>
          <a:bodyPr lIns="127000" rIns="127000" rtlCol="0" anchor="ctr"/>
          <a:lstStyle/>
          <a:p>
            <a:r>
              <a:rPr lang="zh-CN" altLang="en-US" sz="2000" spc="300" dirty="0">
                <a:solidFill>
                  <a:schemeClr val="bg1"/>
                </a:solidFill>
                <a:latin typeface="微软雅黑" panose="020B0503020204020204" pitchFamily="34" charset="-122"/>
                <a:ea typeface="微软雅黑" panose="020B0503020204020204" pitchFamily="34" charset="-122"/>
              </a:rPr>
              <a:t>     深层卷积生成式对抗网络（</a:t>
            </a:r>
            <a:r>
              <a:rPr lang="en-US" altLang="zh-CN" sz="2000" spc="300" dirty="0">
                <a:solidFill>
                  <a:schemeClr val="bg1"/>
                </a:solidFill>
                <a:latin typeface="微软雅黑" panose="020B0503020204020204" pitchFamily="34" charset="-122"/>
                <a:ea typeface="微软雅黑" panose="020B0503020204020204" pitchFamily="34" charset="-122"/>
              </a:rPr>
              <a:t>DCGAN</a:t>
            </a:r>
            <a:r>
              <a:rPr lang="zh-CN" altLang="en-US" sz="2000" spc="300" dirty="0">
                <a:solidFill>
                  <a:schemeClr val="bg1"/>
                </a:solidFill>
                <a:latin typeface="微软雅黑" panose="020B0503020204020204" pitchFamily="34" charset="-122"/>
                <a:ea typeface="微软雅黑" panose="020B0503020204020204" pitchFamily="34" charset="-122"/>
              </a:rPr>
              <a:t>）</a:t>
            </a:r>
            <a:endParaRPr lang="en-US" sz="2000" spc="300" dirty="0">
              <a:solidFill>
                <a:schemeClr val="bg1"/>
              </a:solidFill>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F4AB5DB2-15D8-C9C9-7960-559081DBB2CE}"/>
              </a:ext>
            </a:extLst>
          </p:cNvPr>
          <p:cNvGrpSpPr/>
          <p:nvPr/>
        </p:nvGrpSpPr>
        <p:grpSpPr>
          <a:xfrm>
            <a:off x="0" y="216544"/>
            <a:ext cx="11557000" cy="554693"/>
            <a:chOff x="0" y="216544"/>
            <a:chExt cx="11557000" cy="554693"/>
          </a:xfrm>
        </p:grpSpPr>
        <p:cxnSp>
          <p:nvCxnSpPr>
            <p:cNvPr id="3" name="直接连接符 2">
              <a:extLst>
                <a:ext uri="{FF2B5EF4-FFF2-40B4-BE49-F238E27FC236}">
                  <a16:creationId xmlns:a16="http://schemas.microsoft.com/office/drawing/2014/main" id="{2F7E6DD4-1BAA-C311-FC67-4C3F52B339F9}"/>
                </a:ext>
              </a:extLst>
            </p:cNvPr>
            <p:cNvCxnSpPr/>
            <p:nvPr/>
          </p:nvCxnSpPr>
          <p:spPr>
            <a:xfrm flipH="1">
              <a:off x="0" y="771237"/>
              <a:ext cx="11557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D705C92-E9B1-D34D-001F-EB63CBF0DC73}"/>
                </a:ext>
              </a:extLst>
            </p:cNvPr>
            <p:cNvSpPr txBox="1"/>
            <p:nvPr/>
          </p:nvSpPr>
          <p:spPr>
            <a:xfrm>
              <a:off x="439882" y="216544"/>
              <a:ext cx="1376218" cy="369332"/>
            </a:xfrm>
            <a:prstGeom prst="rect">
              <a:avLst/>
            </a:prstGeom>
            <a:noFill/>
          </p:spPr>
          <p:txBody>
            <a:bodyPr wrap="square" rtlCol="0">
              <a:spAutoFit/>
            </a:bodyPr>
            <a:lstStyle/>
            <a:p>
              <a:pPr algn="ctr"/>
              <a:r>
                <a:rPr lang="en-US" altLang="zh-CN" b="1" dirty="0">
                  <a:solidFill>
                    <a:srgbClr val="C00000"/>
                  </a:solidFill>
                  <a:latin typeface="Microsoft YaHei"/>
                  <a:ea typeface="Microsoft YaHei"/>
                </a:rPr>
                <a:t>1.</a:t>
              </a:r>
              <a:r>
                <a:rPr lang="zh-CN" altLang="en-US" b="1" dirty="0">
                  <a:solidFill>
                    <a:srgbClr val="C00000"/>
                  </a:solidFill>
                  <a:latin typeface="Microsoft YaHei"/>
                  <a:ea typeface="Microsoft YaHei"/>
                </a:rPr>
                <a:t>选题综述</a:t>
              </a:r>
              <a:endParaRPr lang="en-US" altLang="zh-CN" sz="1000" b="1" dirty="0">
                <a:solidFill>
                  <a:srgbClr val="C00000"/>
                </a:solidFill>
              </a:endParaRPr>
            </a:p>
          </p:txBody>
        </p:sp>
        <p:sp>
          <p:nvSpPr>
            <p:cNvPr id="20" name="文本框 19">
              <a:extLst>
                <a:ext uri="{FF2B5EF4-FFF2-40B4-BE49-F238E27FC236}">
                  <a16:creationId xmlns:a16="http://schemas.microsoft.com/office/drawing/2014/main" id="{9C34BE3E-72B3-69FB-F9BB-E8F29D5450B9}"/>
                </a:ext>
              </a:extLst>
            </p:cNvPr>
            <p:cNvSpPr txBox="1"/>
            <p:nvPr/>
          </p:nvSpPr>
          <p:spPr>
            <a:xfrm>
              <a:off x="2349243" y="216544"/>
              <a:ext cx="1457036" cy="369332"/>
            </a:xfrm>
            <a:prstGeom prst="rect">
              <a:avLst/>
            </a:prstGeom>
            <a:noFill/>
          </p:spPr>
          <p:txBody>
            <a:bodyPr wrap="square" rtlCol="0">
              <a:spAutoFit/>
            </a:bodyPr>
            <a:lstStyle/>
            <a:p>
              <a:pPr algn="ctr"/>
              <a:r>
                <a:rPr lang="en-US" altLang="zh-CN" b="0" dirty="0">
                  <a:latin typeface="Microsoft YaHei"/>
                  <a:ea typeface="Microsoft YaHei"/>
                </a:rPr>
                <a:t>2.</a:t>
              </a:r>
              <a:r>
                <a:rPr lang="zh-CN" altLang="en-US" b="0" dirty="0">
                  <a:latin typeface="Microsoft YaHei"/>
                  <a:ea typeface="Microsoft YaHei"/>
                </a:rPr>
                <a:t>研究内容</a:t>
              </a:r>
              <a:endParaRPr lang="en-US" altLang="zh-CN" sz="1000" dirty="0"/>
            </a:p>
          </p:txBody>
        </p:sp>
        <p:sp>
          <p:nvSpPr>
            <p:cNvPr id="21" name="文本框 20">
              <a:extLst>
                <a:ext uri="{FF2B5EF4-FFF2-40B4-BE49-F238E27FC236}">
                  <a16:creationId xmlns:a16="http://schemas.microsoft.com/office/drawing/2014/main" id="{C40BCAF1-F6FD-309A-5912-FEA0CD2052E6}"/>
                </a:ext>
              </a:extLst>
            </p:cNvPr>
            <p:cNvSpPr txBox="1"/>
            <p:nvPr/>
          </p:nvSpPr>
          <p:spPr>
            <a:xfrm>
              <a:off x="4339422" y="216544"/>
              <a:ext cx="1439334" cy="369332"/>
            </a:xfrm>
            <a:prstGeom prst="rect">
              <a:avLst/>
            </a:prstGeom>
            <a:noFill/>
          </p:spPr>
          <p:txBody>
            <a:bodyPr wrap="square" rtlCol="0">
              <a:spAutoFit/>
            </a:bodyPr>
            <a:lstStyle/>
            <a:p>
              <a:pPr algn="ctr"/>
              <a:r>
                <a:rPr lang="en-US" altLang="zh-CN" b="0" dirty="0">
                  <a:latin typeface="Microsoft YaHei"/>
                  <a:ea typeface="Microsoft YaHei"/>
                </a:rPr>
                <a:t>3.</a:t>
              </a:r>
              <a:r>
                <a:rPr lang="zh-CN" altLang="en-US" b="0" dirty="0">
                  <a:latin typeface="Microsoft YaHei"/>
                  <a:ea typeface="Microsoft YaHei"/>
                </a:rPr>
                <a:t>研究成果</a:t>
              </a:r>
              <a:endParaRPr lang="en-US" altLang="zh-CN" sz="1000" dirty="0"/>
            </a:p>
          </p:txBody>
        </p:sp>
        <p:sp>
          <p:nvSpPr>
            <p:cNvPr id="22" name="文本框 21">
              <a:extLst>
                <a:ext uri="{FF2B5EF4-FFF2-40B4-BE49-F238E27FC236}">
                  <a16:creationId xmlns:a16="http://schemas.microsoft.com/office/drawing/2014/main" id="{97A3828F-4EE2-59E1-90E6-695964ED7DA7}"/>
                </a:ext>
              </a:extLst>
            </p:cNvPr>
            <p:cNvSpPr txBox="1"/>
            <p:nvPr/>
          </p:nvSpPr>
          <p:spPr>
            <a:xfrm>
              <a:off x="6311900" y="216544"/>
              <a:ext cx="2362200" cy="369332"/>
            </a:xfrm>
            <a:prstGeom prst="rect">
              <a:avLst/>
            </a:prstGeom>
            <a:noFill/>
          </p:spPr>
          <p:txBody>
            <a:bodyPr wrap="square" rtlCol="0">
              <a:spAutoFit/>
            </a:bodyPr>
            <a:lstStyle/>
            <a:p>
              <a:pPr algn="ctr"/>
              <a:r>
                <a:rPr lang="en-US" altLang="zh-CN" b="0" dirty="0">
                  <a:latin typeface="Microsoft YaHei"/>
                  <a:ea typeface="Microsoft YaHei"/>
                </a:rPr>
                <a:t>4.</a:t>
              </a:r>
              <a:r>
                <a:rPr lang="zh-CN" altLang="en-US" b="0" dirty="0">
                  <a:latin typeface="Microsoft YaHei"/>
                  <a:ea typeface="Microsoft YaHei"/>
                </a:rPr>
                <a:t>结论、讨论与改进</a:t>
              </a:r>
              <a:endParaRPr lang="en-US" altLang="zh-CN" sz="1000" dirty="0"/>
            </a:p>
          </p:txBody>
        </p:sp>
      </p:grpSp>
      <p:sp>
        <p:nvSpPr>
          <p:cNvPr id="7" name="文本框 6">
            <a:extLst>
              <a:ext uri="{FF2B5EF4-FFF2-40B4-BE49-F238E27FC236}">
                <a16:creationId xmlns:a16="http://schemas.microsoft.com/office/drawing/2014/main" id="{42A2E58C-0F8B-B00D-E559-29032C3EA11D}"/>
              </a:ext>
            </a:extLst>
          </p:cNvPr>
          <p:cNvSpPr txBox="1"/>
          <p:nvPr/>
        </p:nvSpPr>
        <p:spPr>
          <a:xfrm>
            <a:off x="406400" y="1155251"/>
            <a:ext cx="293370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GAN</a:t>
            </a:r>
            <a:r>
              <a:rPr lang="zh-CN" altLang="en-US" dirty="0">
                <a:latin typeface="微软雅黑" panose="020B0503020204020204" pitchFamily="34" charset="-122"/>
                <a:ea typeface="微软雅黑" panose="020B0503020204020204" pitchFamily="34" charset="-122"/>
              </a:rPr>
              <a:t>采用了</a:t>
            </a:r>
            <a:r>
              <a:rPr lang="zh-CN" altLang="en-US" dirty="0">
                <a:solidFill>
                  <a:srgbClr val="C00000"/>
                </a:solidFill>
                <a:latin typeface="微软雅黑" panose="020B0503020204020204" pitchFamily="34" charset="-122"/>
                <a:ea typeface="微软雅黑" panose="020B0503020204020204" pitchFamily="34" charset="-122"/>
              </a:rPr>
              <a:t>三</a:t>
            </a:r>
            <a:r>
              <a:rPr lang="zh-CN" altLang="en-US" dirty="0">
                <a:latin typeface="微软雅黑" panose="020B0503020204020204" pitchFamily="34" charset="-122"/>
                <a:ea typeface="微软雅黑" panose="020B0503020204020204" pitchFamily="34" charset="-122"/>
              </a:rPr>
              <a:t>个改进</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aphicFrame>
        <p:nvGraphicFramePr>
          <p:cNvPr id="9" name="图示 8">
            <a:extLst>
              <a:ext uri="{FF2B5EF4-FFF2-40B4-BE49-F238E27FC236}">
                <a16:creationId xmlns:a16="http://schemas.microsoft.com/office/drawing/2014/main" id="{68653235-224B-F344-460A-2C38B98F16E9}"/>
              </a:ext>
            </a:extLst>
          </p:cNvPr>
          <p:cNvGraphicFramePr/>
          <p:nvPr>
            <p:extLst>
              <p:ext uri="{D42A27DB-BD31-4B8C-83A1-F6EECF244321}">
                <p14:modId xmlns:p14="http://schemas.microsoft.com/office/powerpoint/2010/main" val="3568683973"/>
              </p:ext>
            </p:extLst>
          </p:nvPr>
        </p:nvGraphicFramePr>
        <p:xfrm>
          <a:off x="825500" y="1908596"/>
          <a:ext cx="4309534" cy="2321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3" name="图片 22">
            <a:extLst>
              <a:ext uri="{FF2B5EF4-FFF2-40B4-BE49-F238E27FC236}">
                <a16:creationId xmlns:a16="http://schemas.microsoft.com/office/drawing/2014/main" id="{9657AB81-A76E-09A1-59E5-72AD63DEC40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21300" y="1431732"/>
            <a:ext cx="5655911" cy="2702111"/>
          </a:xfrm>
          <a:prstGeom prst="rect">
            <a:avLst/>
          </a:prstGeom>
        </p:spPr>
      </p:pic>
      <p:sp>
        <p:nvSpPr>
          <p:cNvPr id="11" name="矩形 10">
            <a:extLst>
              <a:ext uri="{FF2B5EF4-FFF2-40B4-BE49-F238E27FC236}">
                <a16:creationId xmlns:a16="http://schemas.microsoft.com/office/drawing/2014/main" id="{9412F27F-3D8F-4C54-B8EB-F05170B3DF80}"/>
              </a:ext>
            </a:extLst>
          </p:cNvPr>
          <p:cNvSpPr/>
          <p:nvPr/>
        </p:nvSpPr>
        <p:spPr>
          <a:xfrm>
            <a:off x="977900" y="2199785"/>
            <a:ext cx="335348" cy="400110"/>
          </a:xfrm>
          <a:prstGeom prst="rect">
            <a:avLst/>
          </a:prstGeom>
          <a:noFill/>
        </p:spPr>
        <p:txBody>
          <a:bodyPr wrap="none" lIns="91440" tIns="45720" rIns="91440" bIns="45720">
            <a:spAutoFit/>
          </a:bodyPr>
          <a:lstStyle/>
          <a:p>
            <a:pPr algn="ctr"/>
            <a:r>
              <a:rPr lang="en-US" altLang="zh-CN" sz="2000" b="0" cap="none" spc="0" dirty="0">
                <a:ln w="0"/>
                <a:solidFill>
                  <a:schemeClr val="tx1"/>
                </a:solidFill>
                <a:latin typeface="微软雅黑" panose="020B0503020204020204" pitchFamily="34" charset="-122"/>
                <a:ea typeface="微软雅黑" panose="020B0503020204020204" pitchFamily="34" charset="-122"/>
              </a:rPr>
              <a:t>1</a:t>
            </a:r>
            <a:endParaRPr lang="zh-CN" altLang="en-US" sz="2000" b="0" cap="none" spc="0" dirty="0">
              <a:ln w="0"/>
              <a:solidFill>
                <a:schemeClr val="tx1"/>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694CB085-318F-206E-E05A-DA6415F1AF3C}"/>
              </a:ext>
            </a:extLst>
          </p:cNvPr>
          <p:cNvSpPr/>
          <p:nvPr/>
        </p:nvSpPr>
        <p:spPr>
          <a:xfrm>
            <a:off x="1145574" y="2879168"/>
            <a:ext cx="335348" cy="400110"/>
          </a:xfrm>
          <a:prstGeom prst="rect">
            <a:avLst/>
          </a:prstGeom>
          <a:noFill/>
        </p:spPr>
        <p:txBody>
          <a:bodyPr wrap="none" lIns="91440" tIns="45720" rIns="91440" bIns="45720">
            <a:spAutoFit/>
          </a:bodyPr>
          <a:lstStyle/>
          <a:p>
            <a:pPr algn="ctr"/>
            <a:r>
              <a:rPr lang="en-US" altLang="zh-CN" sz="2000" b="0" cap="none" spc="0" dirty="0">
                <a:ln w="0"/>
                <a:solidFill>
                  <a:schemeClr val="tx1"/>
                </a:solidFill>
                <a:latin typeface="微软雅黑" panose="020B0503020204020204" pitchFamily="34" charset="-122"/>
                <a:ea typeface="微软雅黑" panose="020B0503020204020204" pitchFamily="34" charset="-122"/>
              </a:rPr>
              <a:t>2</a:t>
            </a:r>
            <a:endParaRPr lang="zh-CN" altLang="en-US" sz="2000" b="0" cap="none" spc="0" dirty="0">
              <a:ln w="0"/>
              <a:solidFill>
                <a:schemeClr val="tx1"/>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15EFC494-B844-BFA4-6F51-1C1C25C294C2}"/>
              </a:ext>
            </a:extLst>
          </p:cNvPr>
          <p:cNvSpPr/>
          <p:nvPr/>
        </p:nvSpPr>
        <p:spPr>
          <a:xfrm>
            <a:off x="977900" y="3577166"/>
            <a:ext cx="335348" cy="400110"/>
          </a:xfrm>
          <a:prstGeom prst="rect">
            <a:avLst/>
          </a:prstGeom>
          <a:noFill/>
        </p:spPr>
        <p:txBody>
          <a:bodyPr wrap="none" lIns="91440" tIns="45720" rIns="91440" bIns="45720">
            <a:spAutoFit/>
          </a:bodyPr>
          <a:lstStyle/>
          <a:p>
            <a:pPr algn="ctr"/>
            <a:r>
              <a:rPr lang="en-US" altLang="zh-CN" sz="2000" dirty="0">
                <a:ln w="0"/>
                <a:latin typeface="微软雅黑" panose="020B0503020204020204" pitchFamily="34" charset="-122"/>
                <a:ea typeface="微软雅黑" panose="020B0503020204020204" pitchFamily="34" charset="-122"/>
              </a:rPr>
              <a:t>3</a:t>
            </a:r>
            <a:endParaRPr lang="zh-CN" altLang="en-US" sz="2000" b="0" cap="none" spc="0" dirty="0">
              <a:ln w="0"/>
              <a:solidFill>
                <a:schemeClr val="tx1"/>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5D9DEF77-D4C6-6649-8CB3-D2807AD7ECDD}"/>
              </a:ext>
            </a:extLst>
          </p:cNvPr>
          <p:cNvSpPr txBox="1"/>
          <p:nvPr/>
        </p:nvSpPr>
        <p:spPr>
          <a:xfrm>
            <a:off x="6769100" y="3976723"/>
            <a:ext cx="3259888" cy="369332"/>
          </a:xfrm>
          <a:prstGeom prst="rect">
            <a:avLst/>
          </a:prstGeom>
          <a:noFill/>
        </p:spPr>
        <p:txBody>
          <a:bodyPr wrap="square">
            <a:spAutoFit/>
          </a:bodyPr>
          <a:lstStyle/>
          <a:p>
            <a:pPr algn="ctr"/>
            <a:r>
              <a:rPr lang="en-US" altLang="zh-CN" sz="1800" kern="100" dirty="0">
                <a:effectLst/>
                <a:latin typeface="微软雅黑" panose="020B0503020204020204" pitchFamily="34" charset="-122"/>
                <a:ea typeface="微软雅黑" panose="020B0503020204020204" pitchFamily="34" charset="-122"/>
              </a:rPr>
              <a:t>DCGAN</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生成模型结构图</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2007268"/>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8"/>
          <p:cNvSpPr/>
          <p:nvPr/>
        </p:nvSpPr>
        <p:spPr>
          <a:xfrm>
            <a:off x="0" y="4927600"/>
            <a:ext cx="6578600" cy="1041400"/>
          </a:xfrm>
          <a:custGeom>
            <a:avLst/>
            <a:gdLst/>
            <a:ahLst/>
            <a:cxnLst/>
            <a:rect l="l" t="t" r="r" b="b"/>
            <a:pathLst>
              <a:path w="6578600" h="1041400">
                <a:moveTo>
                  <a:pt x="0" y="0"/>
                </a:moveTo>
                <a:lnTo>
                  <a:pt x="6578600" y="0"/>
                </a:lnTo>
                <a:lnTo>
                  <a:pt x="6578600" y="1041400"/>
                </a:lnTo>
                <a:lnTo>
                  <a:pt x="0" y="1041400"/>
                </a:lnTo>
                <a:close/>
              </a:path>
            </a:pathLst>
          </a:custGeom>
          <a:solidFill>
            <a:srgbClr val="013A8E">
              <a:alpha val="75000"/>
            </a:srgbClr>
          </a:solidFill>
        </p:spPr>
        <p:txBody>
          <a:bodyPr lIns="127000" rIns="127000" rtlCol="0" anchor="ctr"/>
          <a:lstStyle/>
          <a:p>
            <a:pPr algn="ctr"/>
            <a:r>
              <a:rPr lang="zh-CN" altLang="en-US" sz="2000" spc="300" dirty="0">
                <a:solidFill>
                  <a:schemeClr val="bg1"/>
                </a:solidFill>
                <a:latin typeface="微软雅黑" panose="020B0503020204020204" pitchFamily="34" charset="-122"/>
                <a:ea typeface="微软雅黑" panose="020B0503020204020204" pitchFamily="34" charset="-122"/>
              </a:rPr>
              <a:t>风格生成式对抗网络（</a:t>
            </a:r>
            <a:r>
              <a:rPr lang="en-US" altLang="zh-CN" sz="2000" spc="300" dirty="0" err="1">
                <a:solidFill>
                  <a:schemeClr val="bg1"/>
                </a:solidFill>
                <a:latin typeface="微软雅黑" panose="020B0503020204020204" pitchFamily="34" charset="-122"/>
                <a:ea typeface="微软雅黑" panose="020B0503020204020204" pitchFamily="34" charset="-122"/>
              </a:rPr>
              <a:t>StyleGAN</a:t>
            </a:r>
            <a:r>
              <a:rPr lang="zh-CN" altLang="en-US" sz="2000" spc="300" dirty="0">
                <a:solidFill>
                  <a:schemeClr val="bg1"/>
                </a:solidFill>
                <a:latin typeface="微软雅黑" panose="020B0503020204020204" pitchFamily="34" charset="-122"/>
                <a:ea typeface="微软雅黑" panose="020B0503020204020204" pitchFamily="34" charset="-122"/>
              </a:rPr>
              <a:t>）</a:t>
            </a:r>
            <a:endParaRPr lang="en-US" sz="2000" spc="300" dirty="0">
              <a:solidFill>
                <a:schemeClr val="bg1"/>
              </a:solidFill>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F4AB5DB2-15D8-C9C9-7960-559081DBB2CE}"/>
              </a:ext>
            </a:extLst>
          </p:cNvPr>
          <p:cNvGrpSpPr/>
          <p:nvPr/>
        </p:nvGrpSpPr>
        <p:grpSpPr>
          <a:xfrm>
            <a:off x="0" y="216544"/>
            <a:ext cx="11557000" cy="554693"/>
            <a:chOff x="0" y="216544"/>
            <a:chExt cx="11557000" cy="554693"/>
          </a:xfrm>
        </p:grpSpPr>
        <p:cxnSp>
          <p:nvCxnSpPr>
            <p:cNvPr id="3" name="直接连接符 2">
              <a:extLst>
                <a:ext uri="{FF2B5EF4-FFF2-40B4-BE49-F238E27FC236}">
                  <a16:creationId xmlns:a16="http://schemas.microsoft.com/office/drawing/2014/main" id="{2F7E6DD4-1BAA-C311-FC67-4C3F52B339F9}"/>
                </a:ext>
              </a:extLst>
            </p:cNvPr>
            <p:cNvCxnSpPr/>
            <p:nvPr/>
          </p:nvCxnSpPr>
          <p:spPr>
            <a:xfrm flipH="1">
              <a:off x="0" y="771237"/>
              <a:ext cx="11557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D705C92-E9B1-D34D-001F-EB63CBF0DC73}"/>
                </a:ext>
              </a:extLst>
            </p:cNvPr>
            <p:cNvSpPr txBox="1"/>
            <p:nvPr/>
          </p:nvSpPr>
          <p:spPr>
            <a:xfrm>
              <a:off x="439882" y="216544"/>
              <a:ext cx="1376218" cy="369332"/>
            </a:xfrm>
            <a:prstGeom prst="rect">
              <a:avLst/>
            </a:prstGeom>
            <a:noFill/>
          </p:spPr>
          <p:txBody>
            <a:bodyPr wrap="square" rtlCol="0">
              <a:spAutoFit/>
            </a:bodyPr>
            <a:lstStyle/>
            <a:p>
              <a:pPr algn="ctr"/>
              <a:r>
                <a:rPr lang="en-US" altLang="zh-CN" b="1" dirty="0">
                  <a:solidFill>
                    <a:srgbClr val="C00000"/>
                  </a:solidFill>
                  <a:latin typeface="Microsoft YaHei"/>
                  <a:ea typeface="Microsoft YaHei"/>
                </a:rPr>
                <a:t>1.</a:t>
              </a:r>
              <a:r>
                <a:rPr lang="zh-CN" altLang="en-US" b="1" dirty="0">
                  <a:solidFill>
                    <a:srgbClr val="C00000"/>
                  </a:solidFill>
                  <a:latin typeface="Microsoft YaHei"/>
                  <a:ea typeface="Microsoft YaHei"/>
                </a:rPr>
                <a:t>选题综述</a:t>
              </a:r>
              <a:endParaRPr lang="en-US" altLang="zh-CN" sz="1000" b="1" dirty="0">
                <a:solidFill>
                  <a:srgbClr val="C00000"/>
                </a:solidFill>
              </a:endParaRPr>
            </a:p>
          </p:txBody>
        </p:sp>
        <p:sp>
          <p:nvSpPr>
            <p:cNvPr id="20" name="文本框 19">
              <a:extLst>
                <a:ext uri="{FF2B5EF4-FFF2-40B4-BE49-F238E27FC236}">
                  <a16:creationId xmlns:a16="http://schemas.microsoft.com/office/drawing/2014/main" id="{9C34BE3E-72B3-69FB-F9BB-E8F29D5450B9}"/>
                </a:ext>
              </a:extLst>
            </p:cNvPr>
            <p:cNvSpPr txBox="1"/>
            <p:nvPr/>
          </p:nvSpPr>
          <p:spPr>
            <a:xfrm>
              <a:off x="2349243" y="216544"/>
              <a:ext cx="1457036" cy="369332"/>
            </a:xfrm>
            <a:prstGeom prst="rect">
              <a:avLst/>
            </a:prstGeom>
            <a:noFill/>
          </p:spPr>
          <p:txBody>
            <a:bodyPr wrap="square" rtlCol="0">
              <a:spAutoFit/>
            </a:bodyPr>
            <a:lstStyle/>
            <a:p>
              <a:pPr algn="ctr"/>
              <a:r>
                <a:rPr lang="en-US" altLang="zh-CN" b="0" dirty="0">
                  <a:latin typeface="Microsoft YaHei"/>
                  <a:ea typeface="Microsoft YaHei"/>
                </a:rPr>
                <a:t>2.</a:t>
              </a:r>
              <a:r>
                <a:rPr lang="zh-CN" altLang="en-US" b="0" dirty="0">
                  <a:latin typeface="Microsoft YaHei"/>
                  <a:ea typeface="Microsoft YaHei"/>
                </a:rPr>
                <a:t>研究内容</a:t>
              </a:r>
              <a:endParaRPr lang="en-US" altLang="zh-CN" sz="1000" dirty="0"/>
            </a:p>
          </p:txBody>
        </p:sp>
        <p:sp>
          <p:nvSpPr>
            <p:cNvPr id="21" name="文本框 20">
              <a:extLst>
                <a:ext uri="{FF2B5EF4-FFF2-40B4-BE49-F238E27FC236}">
                  <a16:creationId xmlns:a16="http://schemas.microsoft.com/office/drawing/2014/main" id="{C40BCAF1-F6FD-309A-5912-FEA0CD2052E6}"/>
                </a:ext>
              </a:extLst>
            </p:cNvPr>
            <p:cNvSpPr txBox="1"/>
            <p:nvPr/>
          </p:nvSpPr>
          <p:spPr>
            <a:xfrm>
              <a:off x="4339422" y="216544"/>
              <a:ext cx="1439334" cy="369332"/>
            </a:xfrm>
            <a:prstGeom prst="rect">
              <a:avLst/>
            </a:prstGeom>
            <a:noFill/>
          </p:spPr>
          <p:txBody>
            <a:bodyPr wrap="square" rtlCol="0">
              <a:spAutoFit/>
            </a:bodyPr>
            <a:lstStyle/>
            <a:p>
              <a:pPr algn="ctr"/>
              <a:r>
                <a:rPr lang="en-US" altLang="zh-CN" b="0" dirty="0">
                  <a:latin typeface="Microsoft YaHei"/>
                  <a:ea typeface="Microsoft YaHei"/>
                </a:rPr>
                <a:t>3.</a:t>
              </a:r>
              <a:r>
                <a:rPr lang="zh-CN" altLang="en-US" b="0" dirty="0">
                  <a:latin typeface="Microsoft YaHei"/>
                  <a:ea typeface="Microsoft YaHei"/>
                </a:rPr>
                <a:t>研究成果</a:t>
              </a:r>
              <a:endParaRPr lang="en-US" altLang="zh-CN" sz="1000" dirty="0"/>
            </a:p>
          </p:txBody>
        </p:sp>
        <p:sp>
          <p:nvSpPr>
            <p:cNvPr id="22" name="文本框 21">
              <a:extLst>
                <a:ext uri="{FF2B5EF4-FFF2-40B4-BE49-F238E27FC236}">
                  <a16:creationId xmlns:a16="http://schemas.microsoft.com/office/drawing/2014/main" id="{97A3828F-4EE2-59E1-90E6-695964ED7DA7}"/>
                </a:ext>
              </a:extLst>
            </p:cNvPr>
            <p:cNvSpPr txBox="1"/>
            <p:nvPr/>
          </p:nvSpPr>
          <p:spPr>
            <a:xfrm>
              <a:off x="6311900" y="216544"/>
              <a:ext cx="2362200" cy="369332"/>
            </a:xfrm>
            <a:prstGeom prst="rect">
              <a:avLst/>
            </a:prstGeom>
            <a:noFill/>
          </p:spPr>
          <p:txBody>
            <a:bodyPr wrap="square" rtlCol="0">
              <a:spAutoFit/>
            </a:bodyPr>
            <a:lstStyle/>
            <a:p>
              <a:pPr algn="ctr"/>
              <a:r>
                <a:rPr lang="en-US" altLang="zh-CN" b="0" dirty="0">
                  <a:latin typeface="Microsoft YaHei"/>
                  <a:ea typeface="Microsoft YaHei"/>
                </a:rPr>
                <a:t>4.</a:t>
              </a:r>
              <a:r>
                <a:rPr lang="zh-CN" altLang="en-US" b="0" dirty="0">
                  <a:latin typeface="Microsoft YaHei"/>
                  <a:ea typeface="Microsoft YaHei"/>
                </a:rPr>
                <a:t>结论、讨论与改进</a:t>
              </a:r>
              <a:endParaRPr lang="en-US" altLang="zh-CN" sz="1000" dirty="0"/>
            </a:p>
          </p:txBody>
        </p:sp>
      </p:grpSp>
      <p:pic>
        <p:nvPicPr>
          <p:cNvPr id="4" name="图片 3">
            <a:extLst>
              <a:ext uri="{FF2B5EF4-FFF2-40B4-BE49-F238E27FC236}">
                <a16:creationId xmlns:a16="http://schemas.microsoft.com/office/drawing/2014/main" id="{570DCCF6-B06D-8267-AF67-75ECCF0F6B5A}"/>
              </a:ext>
            </a:extLst>
          </p:cNvPr>
          <p:cNvPicPr>
            <a:picLocks noChangeAspect="1"/>
          </p:cNvPicPr>
          <p:nvPr/>
        </p:nvPicPr>
        <p:blipFill rotWithShape="1">
          <a:blip r:embed="rId3"/>
          <a:srcRect t="17153"/>
          <a:stretch/>
        </p:blipFill>
        <p:spPr>
          <a:xfrm>
            <a:off x="215900" y="1766562"/>
            <a:ext cx="5282517" cy="2625847"/>
          </a:xfrm>
          <a:prstGeom prst="rect">
            <a:avLst/>
          </a:prstGeom>
        </p:spPr>
      </p:pic>
      <p:sp>
        <p:nvSpPr>
          <p:cNvPr id="19" name="文本框 18">
            <a:extLst>
              <a:ext uri="{FF2B5EF4-FFF2-40B4-BE49-F238E27FC236}">
                <a16:creationId xmlns:a16="http://schemas.microsoft.com/office/drawing/2014/main" id="{ACA046A3-3B35-140F-CF3B-8C9D43B63B1C}"/>
              </a:ext>
            </a:extLst>
          </p:cNvPr>
          <p:cNvSpPr txBox="1"/>
          <p:nvPr/>
        </p:nvSpPr>
        <p:spPr>
          <a:xfrm>
            <a:off x="5626100" y="1651000"/>
            <a:ext cx="5486400" cy="2625847"/>
          </a:xfrm>
          <a:prstGeom prst="rect">
            <a:avLst/>
          </a:prstGeom>
          <a:noFill/>
        </p:spPr>
        <p:txBody>
          <a:bodyPr wrap="square">
            <a:spAutoFit/>
          </a:bodyPr>
          <a:lstStyle/>
          <a:p>
            <a:pPr indent="457200">
              <a:lnSpc>
                <a:spcPts val="2500"/>
              </a:lnSpc>
            </a:pP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典型的生成对抗网络具有分层卷积性质，生成图片的细节处的像素会以一种不健康的方式依赖于绝对像素坐标，人眼在观察时会感觉细节处似乎粘连在屏幕内侧，而不是图像中物体的表面上。例如，图片中人物的发丝常常出现</a:t>
            </a:r>
            <a:r>
              <a:rPr lang="zh-CN" altLang="zh-CN" sz="16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平移、涂抹、模糊</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等现象。</a:t>
            </a:r>
            <a:endPar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457200">
              <a:lnSpc>
                <a:spcPts val="2500"/>
              </a:lnSpc>
            </a:pPr>
            <a:r>
              <a:rPr lang="zh-CN" altLang="en-US" sz="1600" dirty="0">
                <a:latin typeface="微软雅黑" panose="020B0503020204020204" pitchFamily="34" charset="-122"/>
                <a:ea typeface="微软雅黑" panose="020B0503020204020204" pitchFamily="34" charset="-122"/>
              </a:rPr>
              <a:t>通过使用</a:t>
            </a:r>
            <a:r>
              <a:rPr lang="zh-CN" altLang="en-US" sz="1600" b="1" dirty="0">
                <a:latin typeface="微软雅黑" panose="020B0503020204020204" pitchFamily="34" charset="-122"/>
                <a:ea typeface="微软雅黑" panose="020B0503020204020204" pitchFamily="34" charset="-122"/>
              </a:rPr>
              <a:t>图像边界参考、像素的噪声输入、位置编码和混叠</a:t>
            </a:r>
            <a:r>
              <a:rPr lang="zh-CN" altLang="en-US" sz="1600" dirty="0">
                <a:latin typeface="微软雅黑" panose="020B0503020204020204" pitchFamily="34" charset="-122"/>
                <a:ea typeface="微软雅黑" panose="020B0503020204020204" pitchFamily="34" charset="-122"/>
              </a:rPr>
              <a:t>等手段来绕过模拟现实的理想的层次结构，从而打破连贯物体在空间中移动的错觉。</a:t>
            </a:r>
          </a:p>
        </p:txBody>
      </p:sp>
      <p:sp>
        <p:nvSpPr>
          <p:cNvPr id="2" name="文本框 1">
            <a:extLst>
              <a:ext uri="{FF2B5EF4-FFF2-40B4-BE49-F238E27FC236}">
                <a16:creationId xmlns:a16="http://schemas.microsoft.com/office/drawing/2014/main" id="{0B6FB200-97BC-8D08-DB66-4E373ED87D9F}"/>
              </a:ext>
            </a:extLst>
          </p:cNvPr>
          <p:cNvSpPr txBox="1"/>
          <p:nvPr/>
        </p:nvSpPr>
        <p:spPr>
          <a:xfrm>
            <a:off x="825500" y="1281668"/>
            <a:ext cx="1752600"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StyleGAN2</a:t>
            </a:r>
            <a:r>
              <a:rPr lang="zh-CN" altLang="en-US" dirty="0">
                <a:latin typeface="微软雅黑" panose="020B0503020204020204" pitchFamily="34" charset="-122"/>
                <a:ea typeface="微软雅黑" panose="020B0503020204020204" pitchFamily="34" charset="-122"/>
              </a:rPr>
              <a:t>代</a:t>
            </a:r>
          </a:p>
        </p:txBody>
      </p:sp>
      <p:sp>
        <p:nvSpPr>
          <p:cNvPr id="12" name="文本框 11">
            <a:extLst>
              <a:ext uri="{FF2B5EF4-FFF2-40B4-BE49-F238E27FC236}">
                <a16:creationId xmlns:a16="http://schemas.microsoft.com/office/drawing/2014/main" id="{B8276E9B-C9B0-7E47-5FC2-A16A8C27A172}"/>
              </a:ext>
            </a:extLst>
          </p:cNvPr>
          <p:cNvSpPr txBox="1"/>
          <p:nvPr/>
        </p:nvSpPr>
        <p:spPr>
          <a:xfrm>
            <a:off x="3324726" y="1281668"/>
            <a:ext cx="1752600"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StyleGAN3</a:t>
            </a:r>
            <a:r>
              <a:rPr lang="zh-CN" altLang="en-US" dirty="0">
                <a:latin typeface="微软雅黑" panose="020B0503020204020204" pitchFamily="34" charset="-122"/>
                <a:ea typeface="微软雅黑" panose="020B0503020204020204" pitchFamily="34" charset="-122"/>
              </a:rPr>
              <a:t>代</a:t>
            </a:r>
          </a:p>
        </p:txBody>
      </p:sp>
    </p:spTree>
    <p:extLst>
      <p:ext uri="{BB962C8B-B14F-4D97-AF65-F5344CB8AC3E}">
        <p14:creationId xmlns:p14="http://schemas.microsoft.com/office/powerpoint/2010/main" val="173153294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
          <p:cNvSpPr/>
          <p:nvPr/>
        </p:nvSpPr>
        <p:spPr>
          <a:xfrm>
            <a:off x="2501900" y="1625600"/>
            <a:ext cx="2806700" cy="3467100"/>
          </a:xfrm>
          <a:custGeom>
            <a:avLst/>
            <a:gdLst/>
            <a:ahLst/>
            <a:cxnLst/>
            <a:rect l="l" t="t" r="r" b="b"/>
            <a:pathLst>
              <a:path w="2806700" h="3467100">
                <a:moveTo>
                  <a:pt x="0" y="0"/>
                </a:moveTo>
                <a:lnTo>
                  <a:pt x="2806700" y="0"/>
                </a:lnTo>
                <a:lnTo>
                  <a:pt x="2806700" y="3467100"/>
                </a:lnTo>
                <a:lnTo>
                  <a:pt x="0" y="3467100"/>
                </a:lnTo>
                <a:close/>
              </a:path>
            </a:pathLst>
          </a:custGeom>
          <a:solidFill>
            <a:srgbClr val="013A8E">
              <a:alpha val="75000"/>
            </a:srgbClr>
          </a:solidFill>
        </p:spPr>
        <p:txBody>
          <a:bodyPr lIns="127000" rIns="127000" rtlCol="0" anchor="ctr"/>
          <a:lstStyle/>
          <a:p>
            <a:pPr algn="l"/>
            <a:endParaRPr lang="en-US" sz="1100"/>
          </a:p>
        </p:txBody>
      </p:sp>
      <p:sp>
        <p:nvSpPr>
          <p:cNvPr id="17" name="TextBox 2"/>
          <p:cNvSpPr txBox="1"/>
          <p:nvPr/>
        </p:nvSpPr>
        <p:spPr>
          <a:xfrm>
            <a:off x="2636901" y="2057400"/>
            <a:ext cx="2540000" cy="1595821"/>
          </a:xfrm>
          <a:prstGeom prst="rect">
            <a:avLst/>
          </a:prstGeom>
          <a:solidFill>
            <a:srgbClr val="FFFFFF">
              <a:alpha val="0"/>
            </a:srgbClr>
          </a:solidFill>
        </p:spPr>
        <p:txBody>
          <a:bodyPr lIns="31750" tIns="12700" rIns="31750" bIns="12700" rtlCol="0" anchor="t">
            <a:spAutoFit/>
          </a:bodyPr>
          <a:lstStyle/>
          <a:p>
            <a:pPr algn="ctr" latinLnBrk="1">
              <a:lnSpc>
                <a:spcPct val="113400"/>
              </a:lnSpc>
            </a:pPr>
            <a:r>
              <a:rPr lang="en-US" sz="9600" b="0" dirty="0">
                <a:solidFill>
                  <a:srgbClr val="FFFFFF"/>
                </a:solidFill>
                <a:latin typeface="Microsoft YaHei"/>
                <a:ea typeface="Microsoft YaHei"/>
              </a:rPr>
              <a:t>02</a:t>
            </a:r>
            <a:endParaRPr lang="en-US" sz="1100" dirty="0"/>
          </a:p>
        </p:txBody>
      </p:sp>
      <p:sp>
        <p:nvSpPr>
          <p:cNvPr id="18" name="TextBox 3"/>
          <p:cNvSpPr txBox="1"/>
          <p:nvPr/>
        </p:nvSpPr>
        <p:spPr>
          <a:xfrm>
            <a:off x="2146300" y="3898900"/>
            <a:ext cx="3543872" cy="520700"/>
          </a:xfrm>
          <a:prstGeom prst="rect">
            <a:avLst/>
          </a:prstGeom>
          <a:solidFill>
            <a:srgbClr val="FFFFFF">
              <a:alpha val="0"/>
            </a:srgbClr>
          </a:solidFill>
        </p:spPr>
        <p:txBody>
          <a:bodyPr lIns="31750" tIns="12700" rIns="31750" bIns="12700" rtlCol="0" anchor="t">
            <a:spAutoFit/>
          </a:bodyPr>
          <a:lstStyle/>
          <a:p>
            <a:pPr algn="ctr" latinLnBrk="1">
              <a:lnSpc>
                <a:spcPct val="113400"/>
              </a:lnSpc>
            </a:pPr>
            <a:r>
              <a:rPr lang="en-US" sz="2800" b="0" spc="250">
                <a:solidFill>
                  <a:srgbClr val="FFFFFF"/>
                </a:solidFill>
                <a:latin typeface="Microsoft YaHei"/>
                <a:ea typeface="Microsoft YaHei"/>
              </a:rPr>
              <a:t>PART</a:t>
            </a:r>
            <a:endParaRPr lang="en-US" sz="1100"/>
          </a:p>
        </p:txBody>
      </p:sp>
      <p:cxnSp>
        <p:nvCxnSpPr>
          <p:cNvPr id="19" name="Connector 4"/>
          <p:cNvCxnSpPr/>
          <p:nvPr/>
        </p:nvCxnSpPr>
        <p:spPr>
          <a:xfrm>
            <a:off x="2967101" y="4584700"/>
            <a:ext cx="1896903" cy="0"/>
          </a:xfrm>
          <a:prstGeom prst="straightConnector1">
            <a:avLst/>
          </a:prstGeom>
          <a:solidFill>
            <a:srgbClr val="FFFFFF"/>
          </a:solidFill>
          <a:ln w="12700">
            <a:solidFill>
              <a:srgbClr val="FFFFFF"/>
            </a:solidFill>
            <a:prstDash val="solid"/>
            <a:headEnd type="none" w="med" len="med"/>
            <a:tailEnd type="none" w="med" len="med"/>
          </a:ln>
        </p:spPr>
      </p:cxnSp>
      <p:cxnSp>
        <p:nvCxnSpPr>
          <p:cNvPr id="20" name="Connector 5"/>
          <p:cNvCxnSpPr/>
          <p:nvPr/>
        </p:nvCxnSpPr>
        <p:spPr>
          <a:xfrm>
            <a:off x="6153404" y="4088638"/>
            <a:ext cx="0" cy="2452095"/>
          </a:xfrm>
          <a:prstGeom prst="straightConnector1">
            <a:avLst/>
          </a:prstGeom>
          <a:solidFill>
            <a:srgbClr val="C8C8C8"/>
          </a:solidFill>
          <a:ln w="19050">
            <a:solidFill>
              <a:srgbClr val="C8C8C8"/>
            </a:solidFill>
            <a:prstDash val="solid"/>
            <a:headEnd type="none" w="med" len="med"/>
            <a:tailEnd type="none" w="med" len="med"/>
          </a:ln>
        </p:spPr>
      </p:cxnSp>
      <p:sp>
        <p:nvSpPr>
          <p:cNvPr id="21" name="TextBox 6"/>
          <p:cNvSpPr txBox="1"/>
          <p:nvPr/>
        </p:nvSpPr>
        <p:spPr>
          <a:xfrm>
            <a:off x="6845300" y="4310169"/>
            <a:ext cx="3517899" cy="549061"/>
          </a:xfrm>
          <a:prstGeom prst="rect">
            <a:avLst/>
          </a:prstGeom>
          <a:solidFill>
            <a:srgbClr val="FFFFFF">
              <a:alpha val="0"/>
            </a:srgbClr>
          </a:solidFill>
        </p:spPr>
        <p:txBody>
          <a:bodyPr wrap="square" lIns="31750" tIns="12700" rIns="31750" bIns="12700" rtlCol="0" anchor="t">
            <a:spAutoFit/>
          </a:bodyPr>
          <a:lstStyle/>
          <a:p>
            <a:pPr latinLnBrk="1">
              <a:lnSpc>
                <a:spcPct val="113400"/>
              </a:lnSpc>
            </a:pPr>
            <a:r>
              <a:rPr lang="zh-CN" altLang="en-US" sz="3200" b="1" spc="300" dirty="0">
                <a:solidFill>
                  <a:srgbClr val="212121"/>
                </a:solidFill>
                <a:latin typeface="Microsoft YaHei"/>
                <a:ea typeface="Microsoft YaHei"/>
              </a:rPr>
              <a:t>研究内容</a:t>
            </a:r>
            <a:endParaRPr lang="en-US" sz="1200" b="1" dirty="0"/>
          </a:p>
        </p:txBody>
      </p:sp>
      <p:sp>
        <p:nvSpPr>
          <p:cNvPr id="14" name="TextBox 7">
            <a:extLst>
              <a:ext uri="{FF2B5EF4-FFF2-40B4-BE49-F238E27FC236}">
                <a16:creationId xmlns:a16="http://schemas.microsoft.com/office/drawing/2014/main" id="{C7FBAAE6-18B8-1CC3-C422-08E7EB5F278A}"/>
              </a:ext>
            </a:extLst>
          </p:cNvPr>
          <p:cNvSpPr txBox="1"/>
          <p:nvPr/>
        </p:nvSpPr>
        <p:spPr>
          <a:xfrm>
            <a:off x="7087110" y="5101694"/>
            <a:ext cx="2666998" cy="287323"/>
          </a:xfrm>
          <a:prstGeom prst="rect">
            <a:avLst/>
          </a:prstGeom>
        </p:spPr>
        <p:txBody>
          <a:bodyPr wrap="square" lIns="31750" tIns="12700" rIns="31750" bIns="12700" rtlCol="0" anchor="t">
            <a:spAutoFit/>
          </a:bodyPr>
          <a:lstStyle/>
          <a:p>
            <a:pPr marL="285750" indent="-285750" latinLnBrk="1">
              <a:lnSpc>
                <a:spcPct val="113400"/>
              </a:lnSpc>
              <a:buFont typeface="Arial" panose="020B0604020202020204" pitchFamily="34" charset="0"/>
              <a:buChar char="•"/>
            </a:pPr>
            <a:r>
              <a:rPr lang="en-US" altLang="zh-CN" sz="1600" dirty="0">
                <a:latin typeface="Microsoft YaHei"/>
                <a:ea typeface="Microsoft YaHei"/>
              </a:rPr>
              <a:t>DCGAN</a:t>
            </a:r>
            <a:r>
              <a:rPr lang="zh-CN" altLang="en-US" sz="1600" dirty="0">
                <a:latin typeface="Microsoft YaHei"/>
                <a:ea typeface="Microsoft YaHei"/>
              </a:rPr>
              <a:t>模型构成</a:t>
            </a:r>
            <a:endParaRPr lang="en-US" sz="1200" dirty="0"/>
          </a:p>
        </p:txBody>
      </p:sp>
      <p:sp>
        <p:nvSpPr>
          <p:cNvPr id="22" name="TextBox 9">
            <a:extLst>
              <a:ext uri="{FF2B5EF4-FFF2-40B4-BE49-F238E27FC236}">
                <a16:creationId xmlns:a16="http://schemas.microsoft.com/office/drawing/2014/main" id="{23F0E81A-2F00-FAB5-ED5B-24E081B95876}"/>
              </a:ext>
            </a:extLst>
          </p:cNvPr>
          <p:cNvSpPr txBox="1"/>
          <p:nvPr/>
        </p:nvSpPr>
        <p:spPr>
          <a:xfrm>
            <a:off x="7087110" y="5487819"/>
            <a:ext cx="2895600" cy="287323"/>
          </a:xfrm>
          <a:prstGeom prst="rect">
            <a:avLst/>
          </a:prstGeom>
        </p:spPr>
        <p:txBody>
          <a:bodyPr wrap="square" lIns="31750" tIns="12700" rIns="31750" bIns="12700" rtlCol="0" anchor="t">
            <a:spAutoFit/>
          </a:bodyPr>
          <a:lstStyle/>
          <a:p>
            <a:pPr marL="285750" indent="-285750" latinLnBrk="1">
              <a:lnSpc>
                <a:spcPct val="113400"/>
              </a:lnSpc>
              <a:buFont typeface="Arial" panose="020B0604020202020204" pitchFamily="34" charset="0"/>
              <a:buChar char="•"/>
            </a:pPr>
            <a:r>
              <a:rPr lang="en-US" altLang="zh-CN" sz="1600" dirty="0">
                <a:latin typeface="Microsoft YaHei"/>
                <a:ea typeface="Microsoft YaHei"/>
              </a:rPr>
              <a:t>StyleGAN3</a:t>
            </a:r>
            <a:r>
              <a:rPr lang="zh-CN" altLang="en-US" sz="1600" dirty="0">
                <a:latin typeface="Microsoft YaHei"/>
                <a:ea typeface="Microsoft YaHei"/>
              </a:rPr>
              <a:t>模型构成</a:t>
            </a:r>
            <a:endParaRPr lang="en-US" sz="1200" dirty="0"/>
          </a:p>
        </p:txBody>
      </p:sp>
    </p:spTree>
    <p:extLst>
      <p:ext uri="{BB962C8B-B14F-4D97-AF65-F5344CB8AC3E}">
        <p14:creationId xmlns:p14="http://schemas.microsoft.com/office/powerpoint/2010/main" val="213406583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14" grpId="0"/>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EEEEE"/>
        </a:solidFill>
      </a:spPr>
      <a:bodyPr lIns="127000" rIns="127000" rtlCol="0" anchor="ctr"/>
      <a:lstStyle>
        <a:defPPr algn="l">
          <a:defRPr sz="1100" dirty="0"/>
        </a:defPPr>
      </a:lst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7028</TotalTime>
  <Words>2698</Words>
  <Application>Microsoft Office PowerPoint</Application>
  <PresentationFormat>自定义</PresentationFormat>
  <Paragraphs>341</Paragraphs>
  <Slides>31</Slides>
  <Notes>25</Notes>
  <HiddenSlides>5</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31</vt:i4>
      </vt:variant>
    </vt:vector>
  </HeadingPairs>
  <TitlesOfParts>
    <vt:vector size="39" baseType="lpstr">
      <vt:lpstr>等线</vt:lpstr>
      <vt:lpstr>微软雅黑</vt:lpstr>
      <vt:lpstr>微软雅黑</vt:lpstr>
      <vt:lpstr>Arial</vt:lpstr>
      <vt:lpstr>Calibri</vt:lpstr>
      <vt:lpstr>Cambria Math</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一个小该</dc:creator>
  <cp:lastModifiedBy>徐 嘉宁</cp:lastModifiedBy>
  <cp:revision>56</cp:revision>
  <dcterms:created xsi:type="dcterms:W3CDTF">2006-08-16T00:00:00Z</dcterms:created>
  <dcterms:modified xsi:type="dcterms:W3CDTF">2022-06-01T08:33:51Z</dcterms:modified>
</cp:coreProperties>
</file>